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7" r:id="rId8"/>
    <p:sldId id="262" r:id="rId9"/>
    <p:sldId id="263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42"/>
    <a:srgbClr val="000000"/>
    <a:srgbClr val="F0F3EC"/>
    <a:srgbClr val="E0CBA3"/>
    <a:srgbClr val="E6E6E6"/>
    <a:srgbClr val="1EB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Parts Of A Flower- Structure and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-Mohammad </a:t>
            </a:r>
            <a:r>
              <a:rPr lang="en-US" sz="1800" dirty="0" err="1"/>
              <a:t>Amaan</a:t>
            </a:r>
            <a:r>
              <a:rPr lang="en-US" sz="1800" dirty="0"/>
              <a:t> Siddiqui-</a:t>
            </a:r>
          </a:p>
        </p:txBody>
      </p:sp>
    </p:spTree>
    <p:extLst>
      <p:ext uri="{BB962C8B-B14F-4D97-AF65-F5344CB8AC3E}">
        <p14:creationId xmlns:p14="http://schemas.microsoft.com/office/powerpoint/2010/main" val="3411341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redict the type of pollination in flowers based on floral characteris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8" r="37024" b="-1"/>
          <a:stretch/>
        </p:blipFill>
        <p:spPr bwMode="auto">
          <a:xfrm>
            <a:off x="0" y="10"/>
            <a:ext cx="350116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B425EA03-D3F3-40BC-80FD-999E84AB664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730003" y="0"/>
            <a:ext cx="8413997" cy="6858000"/>
            <a:chOff x="0" y="0"/>
            <a:chExt cx="11218662" cy="6858000"/>
          </a:xfrm>
        </p:grpSpPr>
        <p:sp>
          <p:nvSpPr>
            <p:cNvPr id="72" name="Freeform 2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65125"/>
            <a:ext cx="5384799" cy="1325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Group Activity (BYOD Permitted)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022601"/>
            <a:ext cx="5943600" cy="415436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Tw Cen MT Condensed" panose="020B0606020104020203" pitchFamily="34" charset="0"/>
              </a:rPr>
              <a:t>How do pollen grains stick to the Anther? (1,2)</a:t>
            </a:r>
          </a:p>
          <a:p>
            <a:r>
              <a:rPr lang="en-US" dirty="0">
                <a:solidFill>
                  <a:schemeClr val="bg1"/>
                </a:solidFill>
                <a:latin typeface="Tw Cen MT Condensed" panose="020B0606020104020203" pitchFamily="34" charset="0"/>
              </a:rPr>
              <a:t>Is there any chances for crosspollination in a bisexual plant? Justify. (3,4)</a:t>
            </a:r>
          </a:p>
          <a:p>
            <a:r>
              <a:rPr lang="en-US" dirty="0">
                <a:solidFill>
                  <a:schemeClr val="bg1"/>
                </a:solidFill>
                <a:latin typeface="Tw Cen MT Condensed" panose="020B0606020104020203" pitchFamily="34" charset="0"/>
              </a:rPr>
              <a:t>What are the factors contributing to the decline of pollinator population? What effect will it have on the food crop industries? (5,6)</a:t>
            </a:r>
          </a:p>
        </p:txBody>
      </p:sp>
    </p:spTree>
    <p:extLst>
      <p:ext uri="{BB962C8B-B14F-4D97-AF65-F5344CB8AC3E}">
        <p14:creationId xmlns:p14="http://schemas.microsoft.com/office/powerpoint/2010/main" val="22768846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iziz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" r="6250" b="2269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>
            <a:normAutofit/>
          </a:bodyPr>
          <a:lstStyle/>
          <a:p>
            <a:r>
              <a:rPr lang="en-US" sz="3500">
                <a:latin typeface="Tw Cen MT Condensed Extra Bold" panose="020B0803020202020204" pitchFamily="34" charset="0"/>
              </a:rPr>
              <a:t>Quizizz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82" y="2121763"/>
            <a:ext cx="3926618" cy="3773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Quizizz.com/join</a:t>
            </a:r>
          </a:p>
          <a:p>
            <a:pPr marL="0" indent="0" algn="ctr">
              <a:buNone/>
            </a:pPr>
            <a:endParaRPr lang="en-US" sz="21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pPr marL="0" indent="0" algn="ctr">
              <a:buNone/>
            </a:pPr>
            <a:r>
              <a:rPr lang="en-US" sz="21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And enter with given code.</a:t>
            </a:r>
          </a:p>
        </p:txBody>
      </p:sp>
    </p:spTree>
    <p:extLst>
      <p:ext uri="{BB962C8B-B14F-4D97-AF65-F5344CB8AC3E}">
        <p14:creationId xmlns:p14="http://schemas.microsoft.com/office/powerpoint/2010/main" val="327598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w Cen MT Condensed" panose="020B0606020104020203" pitchFamily="34" charset="0"/>
              </a:rPr>
              <a:t>Identify the reproductive parts of a plant and correlate the parts with its functions</a:t>
            </a:r>
          </a:p>
          <a:p>
            <a:r>
              <a:rPr lang="en-US" sz="4400" dirty="0">
                <a:solidFill>
                  <a:schemeClr val="bg1"/>
                </a:solidFill>
                <a:latin typeface="Tw Cen MT Condensed" panose="020B0606020104020203" pitchFamily="34" charset="0"/>
              </a:rPr>
              <a:t>Differentiate between unisexual and bisexual flowers.</a:t>
            </a:r>
          </a:p>
        </p:txBody>
      </p:sp>
    </p:spTree>
    <p:extLst>
      <p:ext uri="{BB962C8B-B14F-4D97-AF65-F5344CB8AC3E}">
        <p14:creationId xmlns:p14="http://schemas.microsoft.com/office/powerpoint/2010/main" val="38644797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low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1" r="34711" b="-1"/>
          <a:stretch/>
        </p:blipFill>
        <p:spPr bwMode="auto">
          <a:xfrm>
            <a:off x="20" y="10"/>
            <a:ext cx="48767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B425EA03-D3F3-40BC-80FD-999E84AB664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730003" y="0"/>
            <a:ext cx="8413997" cy="6858000"/>
            <a:chOff x="0" y="0"/>
            <a:chExt cx="11218662" cy="6858000"/>
          </a:xfrm>
        </p:grpSpPr>
        <p:sp>
          <p:nvSpPr>
            <p:cNvPr id="72" name="Freeform 2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48519"/>
            <a:ext cx="537337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What is a flower?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022601"/>
            <a:ext cx="6172199" cy="4154361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bg1"/>
                </a:solidFill>
                <a:latin typeface="Tw Cen MT Condensed" panose="020B0606020104020203" pitchFamily="34" charset="0"/>
              </a:rPr>
              <a:t>Plant organ for sexual reproduction</a:t>
            </a:r>
          </a:p>
          <a:p>
            <a:r>
              <a:rPr lang="en-US" altLang="en-US" sz="4000" dirty="0">
                <a:solidFill>
                  <a:schemeClr val="bg1"/>
                </a:solidFill>
                <a:latin typeface="Tw Cen MT Condensed" panose="020B0606020104020203" pitchFamily="34" charset="0"/>
              </a:rPr>
              <a:t>Flowers produce gametes (sex cells)</a:t>
            </a:r>
          </a:p>
          <a:p>
            <a:r>
              <a:rPr lang="en-US" altLang="en-US" sz="4000" dirty="0">
                <a:solidFill>
                  <a:schemeClr val="bg1"/>
                </a:solidFill>
                <a:latin typeface="Tw Cen MT Condensed" panose="020B0606020104020203" pitchFamily="34" charset="0"/>
              </a:rPr>
              <a:t>Flowers are necessary for fertilization to occur</a:t>
            </a:r>
          </a:p>
          <a:p>
            <a:pPr>
              <a:buNone/>
            </a:pPr>
            <a:endParaRPr lang="en-US" altLang="en-US" sz="40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  <a:p>
            <a:pPr>
              <a:buNone/>
            </a:pPr>
            <a:endParaRPr lang="en-US" altLang="en-US" sz="40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42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low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6057" r="1678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>
            <a:noAutofit/>
          </a:bodyPr>
          <a:lstStyle/>
          <a:p>
            <a:r>
              <a:rPr lang="en-US" sz="6000" dirty="0">
                <a:latin typeface="Tw Cen MT Condensed Extra Bold" panose="020B0803020202020204" pitchFamily="34" charset="0"/>
              </a:rPr>
              <a:t>Introductory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63" y="2121763"/>
            <a:ext cx="4301691" cy="377301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w Cen MT Condensed" panose="020B0606020104020203" pitchFamily="34" charset="0"/>
              </a:rPr>
              <a:t>What are Cryptogams?</a:t>
            </a:r>
          </a:p>
          <a:p>
            <a:r>
              <a:rPr lang="en-US" sz="4000" dirty="0">
                <a:latin typeface="Tw Cen MT Condensed" panose="020B0606020104020203" pitchFamily="34" charset="0"/>
              </a:rPr>
              <a:t>What are Phanerogams?</a:t>
            </a:r>
          </a:p>
          <a:p>
            <a:r>
              <a:rPr lang="en-US" sz="4000" dirty="0">
                <a:latin typeface="Tw Cen MT Condensed" panose="020B0606020104020203" pitchFamily="34" charset="0"/>
              </a:rPr>
              <a:t>What are Angiosperms?</a:t>
            </a:r>
          </a:p>
          <a:p>
            <a:r>
              <a:rPr lang="en-US" sz="4000" dirty="0">
                <a:latin typeface="Tw Cen MT Condensed" panose="020B0606020104020203" pitchFamily="34" charset="0"/>
              </a:rPr>
              <a:t>What are Gymnosperms?</a:t>
            </a:r>
          </a:p>
          <a:p>
            <a:endParaRPr lang="en-US" sz="4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13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6" descr="C:\Documents and Settings\lmcclean\Desktop\Unlabelled Flower Diagram copy.T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" b="10740"/>
          <a:stretch/>
        </p:blipFill>
        <p:spPr bwMode="auto">
          <a:xfrm>
            <a:off x="533400" y="-1"/>
            <a:ext cx="7924800" cy="53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Label the Following Parts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902205"/>
            <a:ext cx="9296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50" dirty="0">
                <a:latin typeface="Tw Cen MT Condensed" panose="020B0606020104020203" pitchFamily="34" charset="0"/>
              </a:rPr>
              <a:t>Style, stamen, sepal, filament, peduncle, ovary, anther, receptacle, carpel, stigma, petal, ovule. </a:t>
            </a:r>
          </a:p>
        </p:txBody>
      </p:sp>
    </p:spTree>
    <p:extLst>
      <p:ext uri="{BB962C8B-B14F-4D97-AF65-F5344CB8AC3E}">
        <p14:creationId xmlns:p14="http://schemas.microsoft.com/office/powerpoint/2010/main" val="36954363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62" y="-3019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Parts of a Flower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Generalised Flower Diagra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867400" cy="5308599"/>
          </a:xfrm>
          <a:prstGeom prst="snip2DiagRect">
            <a:avLst>
              <a:gd name="adj1" fmla="val 1519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396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0F3EC"/>
                </a:solidFill>
                <a:latin typeface="Tw Cen MT Condensed Extra Bold" panose="020B0803020202020204" pitchFamily="34" charset="0"/>
              </a:rPr>
              <a:t>Flower Dissection Activity</a:t>
            </a:r>
          </a:p>
        </p:txBody>
      </p:sp>
    </p:spTree>
    <p:extLst>
      <p:ext uri="{BB962C8B-B14F-4D97-AF65-F5344CB8AC3E}">
        <p14:creationId xmlns:p14="http://schemas.microsoft.com/office/powerpoint/2010/main" val="272282336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Functions of the parts of flowers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05400"/>
          </a:xfrm>
        </p:spPr>
        <p:txBody>
          <a:bodyPr>
            <a:noAutofit/>
          </a:bodyPr>
          <a:lstStyle/>
          <a:p>
            <a:r>
              <a:rPr lang="en-US" altLang="en-US" sz="31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Peduncle:</a:t>
            </a:r>
            <a:r>
              <a:rPr lang="en-US" altLang="en-US" sz="3100" dirty="0">
                <a:solidFill>
                  <a:schemeClr val="bg1"/>
                </a:solidFill>
                <a:latin typeface="Tw Cen MT Condensed" panose="020B0606020104020203" pitchFamily="34" charset="0"/>
              </a:rPr>
              <a:t> flower stalk</a:t>
            </a:r>
          </a:p>
          <a:p>
            <a:r>
              <a:rPr lang="en-US" altLang="en-US" sz="31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Receptacle</a:t>
            </a:r>
            <a:r>
              <a:rPr lang="en-US" altLang="en-US" sz="3100" dirty="0">
                <a:solidFill>
                  <a:schemeClr val="bg1"/>
                </a:solidFill>
                <a:latin typeface="Tw Cen MT Condensed" panose="020B0606020104020203" pitchFamily="34" charset="0"/>
              </a:rPr>
              <a:t>: part of stalk bearing the floral organs, at base of flower</a:t>
            </a:r>
          </a:p>
          <a:p>
            <a:r>
              <a:rPr lang="en-US" altLang="en-US" sz="31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Sepal:</a:t>
            </a:r>
            <a:r>
              <a:rPr lang="en-US" altLang="en-US" sz="3100" dirty="0">
                <a:solidFill>
                  <a:schemeClr val="bg1"/>
                </a:solidFill>
                <a:latin typeface="Tw Cen MT Condensed" panose="020B0606020104020203" pitchFamily="34" charset="0"/>
              </a:rPr>
              <a:t> leaflike structures at flower base, protects young flower bud</a:t>
            </a:r>
          </a:p>
          <a:p>
            <a:r>
              <a:rPr lang="en-US" altLang="en-US" sz="31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Calyx: </a:t>
            </a:r>
            <a:r>
              <a:rPr lang="en-US" altLang="en-US" sz="3100" dirty="0">
                <a:solidFill>
                  <a:schemeClr val="bg1"/>
                </a:solidFill>
                <a:latin typeface="Tw Cen MT Condensed" panose="020B0606020104020203" pitchFamily="34" charset="0"/>
              </a:rPr>
              <a:t>all the sepals together form the calyx</a:t>
            </a:r>
          </a:p>
          <a:p>
            <a:r>
              <a:rPr lang="en-US" altLang="en-US" sz="31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Petal: </a:t>
            </a:r>
            <a:r>
              <a:rPr lang="en-US" altLang="en-US" sz="3100" dirty="0">
                <a:solidFill>
                  <a:schemeClr val="bg1"/>
                </a:solidFill>
                <a:latin typeface="Tw Cen MT Condensed" panose="020B0606020104020203" pitchFamily="34" charset="0"/>
              </a:rPr>
              <a:t>located inside and above the sepals, often large and </a:t>
            </a:r>
            <a:r>
              <a:rPr lang="en-US" altLang="en-US" sz="3100" dirty="0" err="1">
                <a:solidFill>
                  <a:schemeClr val="bg1"/>
                </a:solidFill>
                <a:latin typeface="Tw Cen MT Condensed" panose="020B0606020104020203" pitchFamily="34" charset="0"/>
              </a:rPr>
              <a:t>colourful</a:t>
            </a:r>
            <a:r>
              <a:rPr lang="en-US" altLang="en-US" sz="3100" dirty="0">
                <a:solidFill>
                  <a:schemeClr val="bg1"/>
                </a:solidFill>
                <a:latin typeface="Tw Cen MT Condensed" panose="020B0606020104020203" pitchFamily="34" charset="0"/>
              </a:rPr>
              <a:t>, sometimes scented, sometimes producing nectar</a:t>
            </a:r>
          </a:p>
          <a:p>
            <a:r>
              <a:rPr lang="en-US" altLang="en-US" sz="31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Stamen: </a:t>
            </a:r>
            <a:r>
              <a:rPr lang="en-US" altLang="en-US" sz="3100" dirty="0">
                <a:solidFill>
                  <a:schemeClr val="bg1"/>
                </a:solidFill>
                <a:latin typeface="Tw Cen MT Condensed" panose="020B0606020104020203" pitchFamily="34" charset="0"/>
              </a:rPr>
              <a:t>male part of the flower, consist of the anther and filament, makes pollen grains</a:t>
            </a:r>
          </a:p>
          <a:p>
            <a:r>
              <a:rPr lang="en-US" altLang="en-US" sz="31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Pollen</a:t>
            </a:r>
            <a:r>
              <a:rPr lang="en-US" altLang="en-US" sz="3100" dirty="0">
                <a:solidFill>
                  <a:schemeClr val="bg1"/>
                </a:solidFill>
                <a:latin typeface="Tw Cen MT Condensed" panose="020B0606020104020203" pitchFamily="34" charset="0"/>
              </a:rPr>
              <a:t>: grains containing the male gametes</a:t>
            </a:r>
            <a:endParaRPr lang="en-US" sz="31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2012" y="12612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Pistil/Carpel</a:t>
            </a:r>
            <a:r>
              <a:rPr lang="en-US" altLang="en-US" sz="36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: </a:t>
            </a:r>
            <a:r>
              <a:rPr lang="en-US" altLang="en-US" sz="3600" dirty="0">
                <a:solidFill>
                  <a:schemeClr val="bg1"/>
                </a:solidFill>
                <a:latin typeface="Tw Cen MT Condensed" panose="020B0606020104020203" pitchFamily="34" charset="0"/>
              </a:rPr>
              <a:t>female part of the flower, consist of the stigma, style and ovary</a:t>
            </a:r>
          </a:p>
          <a:p>
            <a:r>
              <a:rPr lang="en-US" altLang="en-US" sz="36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Ovule: </a:t>
            </a:r>
            <a:r>
              <a:rPr lang="en-US" altLang="en-US" sz="3600" dirty="0">
                <a:solidFill>
                  <a:schemeClr val="bg1"/>
                </a:solidFill>
                <a:latin typeface="Tw Cen MT Condensed" panose="020B0606020104020203" pitchFamily="34" charset="0"/>
              </a:rPr>
              <a:t>located in the ovaries, carry female gametes</a:t>
            </a:r>
          </a:p>
          <a:p>
            <a:r>
              <a:rPr lang="en-US" altLang="en-US" sz="36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Staminate flower: </a:t>
            </a:r>
            <a:r>
              <a:rPr lang="en-US" altLang="en-US" sz="3600" dirty="0">
                <a:solidFill>
                  <a:schemeClr val="bg1"/>
                </a:solidFill>
                <a:latin typeface="Tw Cen MT Condensed" panose="020B0606020104020203" pitchFamily="34" charset="0"/>
              </a:rPr>
              <a:t>flower bearing only male parts</a:t>
            </a:r>
          </a:p>
          <a:p>
            <a:r>
              <a:rPr lang="en-US" altLang="en-US" sz="3600" b="1" dirty="0" err="1">
                <a:solidFill>
                  <a:srgbClr val="00B0F0"/>
                </a:solidFill>
                <a:latin typeface="Tw Cen MT Condensed" panose="020B0606020104020203" pitchFamily="34" charset="0"/>
              </a:rPr>
              <a:t>Pistillate</a:t>
            </a:r>
            <a:r>
              <a:rPr lang="en-US" altLang="en-US" sz="36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/Carpellate flower: </a:t>
            </a:r>
            <a:r>
              <a:rPr lang="en-US" altLang="en-US" sz="3600" dirty="0">
                <a:solidFill>
                  <a:schemeClr val="bg1"/>
                </a:solidFill>
                <a:latin typeface="Tw Cen MT Condensed" panose="020B0606020104020203" pitchFamily="34" charset="0"/>
              </a:rPr>
              <a:t>flower bearing only female sex parts</a:t>
            </a:r>
          </a:p>
          <a:p>
            <a:r>
              <a:rPr lang="en-US" altLang="en-US" sz="3600" b="1" dirty="0">
                <a:solidFill>
                  <a:srgbClr val="00B0F0"/>
                </a:solidFill>
                <a:latin typeface="Tw Cen MT Condensed" panose="020B0606020104020203" pitchFamily="34" charset="0"/>
              </a:rPr>
              <a:t>Hermaphrodite flower: </a:t>
            </a:r>
            <a:r>
              <a:rPr lang="en-US" altLang="en-US" sz="3600" dirty="0">
                <a:solidFill>
                  <a:schemeClr val="bg1"/>
                </a:solidFill>
                <a:latin typeface="Tw Cen MT Condensed" panose="020B0606020104020203" pitchFamily="34" charset="0"/>
              </a:rPr>
              <a:t>flower bearing both male and female sex parts</a:t>
            </a:r>
          </a:p>
          <a:p>
            <a:pPr>
              <a:buFont typeface="Arial" pitchFamily="34" charset="0"/>
              <a:buNone/>
            </a:pPr>
            <a:endParaRPr lang="en-US" altLang="en-US" sz="36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  <a:p>
            <a:endParaRPr lang="en-US" sz="36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51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6" grpId="0" build="allAtOnce"/>
      <p:bldP spid="6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410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2" descr="Image result for differentiate between unisexual and bisexual flower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152399"/>
            <a:ext cx="3810000" cy="6553201"/>
          </a:xfrm>
          <a:prstGeom prst="round2DiagRect">
            <a:avLst>
              <a:gd name="adj1" fmla="val 16667"/>
              <a:gd name="adj2" fmla="val 1719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nisexual flow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9" y="1600200"/>
            <a:ext cx="3985641" cy="3985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Image result for bisexual flow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600199"/>
            <a:ext cx="4164520" cy="3985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Image result for unisexual flower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0" y="2203135"/>
            <a:ext cx="2451727" cy="2451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Image result for bisexual flow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71" y="2203136"/>
            <a:ext cx="2543689" cy="2451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45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331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 Condensed</vt:lpstr>
      <vt:lpstr>Tw Cen MT Condensed Extra Bold</vt:lpstr>
      <vt:lpstr>Office Theme</vt:lpstr>
      <vt:lpstr>Parts Of A Flower- Structure and Function</vt:lpstr>
      <vt:lpstr>Lesson Objectives</vt:lpstr>
      <vt:lpstr>What is a flower?</vt:lpstr>
      <vt:lpstr>Introductory Activity</vt:lpstr>
      <vt:lpstr>Label the Following Parts</vt:lpstr>
      <vt:lpstr>Parts of a Flower</vt:lpstr>
      <vt:lpstr>Flower Dissection Activity</vt:lpstr>
      <vt:lpstr>Functions of the parts of flowers</vt:lpstr>
      <vt:lpstr>PowerPoint Presentation</vt:lpstr>
      <vt:lpstr>Group Activity (BYOD Permitted)</vt:lpstr>
      <vt:lpstr>Quizizz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Flower- Structure and Function</dc:title>
  <dc:creator>Sarcastic Legend</dc:creator>
  <cp:lastModifiedBy>Mohammad Siddiqui</cp:lastModifiedBy>
  <cp:revision>18</cp:revision>
  <dcterms:created xsi:type="dcterms:W3CDTF">2006-08-16T00:00:00Z</dcterms:created>
  <dcterms:modified xsi:type="dcterms:W3CDTF">2017-09-25T03:57:49Z</dcterms:modified>
</cp:coreProperties>
</file>