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58" r:id="rId4"/>
    <p:sldId id="259" r:id="rId5"/>
    <p:sldId id="263" r:id="rId6"/>
    <p:sldId id="260" r:id="rId7"/>
    <p:sldId id="264" r:id="rId8"/>
    <p:sldId id="265"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DD5E3-AD80-4841-A288-B513B7FF5F3D}" type="datetimeFigureOut">
              <a:rPr lang="en-US" smtClean="0"/>
              <a:t>10/5/2013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CE4357-D318-47C7-A256-F7507E1B7D8B}" type="slidenum">
              <a:rPr lang="en-US" smtClean="0"/>
              <a:t>‹#›</a:t>
            </a:fld>
            <a:endParaRPr lang="en-US"/>
          </a:p>
        </p:txBody>
      </p:sp>
    </p:spTree>
    <p:extLst>
      <p:ext uri="{BB962C8B-B14F-4D97-AF65-F5344CB8AC3E}">
        <p14:creationId xmlns:p14="http://schemas.microsoft.com/office/powerpoint/2010/main" val="408462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513B2-8F6A-4B30-8F66-B42AB05253C5}" type="slidenum">
              <a:rPr lang="en-US"/>
              <a:pPr/>
              <a:t>2</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E4357-D318-47C7-A256-F7507E1B7D8B}" type="slidenum">
              <a:rPr lang="en-US" smtClean="0"/>
              <a:t>5</a:t>
            </a:fld>
            <a:endParaRPr lang="en-US"/>
          </a:p>
        </p:txBody>
      </p:sp>
    </p:spTree>
    <p:extLst>
      <p:ext uri="{BB962C8B-B14F-4D97-AF65-F5344CB8AC3E}">
        <p14:creationId xmlns:p14="http://schemas.microsoft.com/office/powerpoint/2010/main" val="273473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6200"/>
            <a:ext cx="6096000"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Sexual Reproduction In Flowering Plants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8" name="Picture 4" descr="http://www.google.ae/url?source=imglanding&amp;ct=img&amp;q=http://upload.wikimedia.org/wikipedia/commons/thumb/1/1c/Rose_bud.jpg/220px-Rose_bud.jpg&amp;sa=X&amp;ei=UdtdUO3UEI-zhAeWtoDQDQ&amp;ved=0CAwQ8wc&amp;usg=AFQjCNFQ2oW1SE6jhtfz636B7GhuMdya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0"/>
            <a:ext cx="26670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oogle.ae/url?source=imglanding&amp;ct=img&amp;q=http://www.nhptv.org/natureworks/graphics/shastasm.jpg&amp;sa=X&amp;ei=ddtdUIu0DMyBhQek4oDICQ&amp;ved=0CAwQ8wc&amp;usg=AFQjCNGHARRLXvULSDHSn5OgJ4ZITiKM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906486"/>
            <a:ext cx="26670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973411"/>
            <a:ext cx="2667000" cy="1884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rch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973411"/>
            <a:ext cx="2286000" cy="18700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google.ae/url?source=imglanding&amp;ct=img&amp;q=http://upload.wikimedia.org/wikipedia/commons/thumb/9/95/Amaryllis_stamens_aka.jpg/250px-Amaryllis_stamens_aka.jpg&amp;sa=X&amp;ei=2NtdUIVhjYuFB81w&amp;ved=0CAwQ8wc&amp;usg=AFQjCNHa4Q_Xa090z5pR8mZAZQVMUjDMg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14" y="3182710"/>
            <a:ext cx="2935514"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google.ae/url?source=imglanding&amp;ct=img&amp;q=http://www.fabiovisentin.com/photography/photo/17/lilium-pistil-stamens.jpg&amp;sa=X&amp;ei=89tdUI3RCpKDhQfY3YF4&amp;ved=0CAsQ8wc&amp;usg=AFQjCNH9nWyRStDppIMny6QRANLbVX7RA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14" y="4973411"/>
            <a:ext cx="4205514" cy="18972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google.ae/url?source=imglanding&amp;ct=img&amp;q=http://www.sciencephoto.com/image/32618/large/B7850062-Stamens_and_carpels,_SEM-SPL.jpg&amp;sa=X&amp;ei=bNxdUKWIHoGGhQfQ04GIBQ&amp;ved=0CAsQ8wc4JQ&amp;usg=AFQjCNF_IcuAuAuXGCewEZhNypQ87PGy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182709"/>
            <a:ext cx="3581399"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27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body" sz="half" idx="1"/>
          </p:nvPr>
        </p:nvSpPr>
        <p:spPr>
          <a:xfrm>
            <a:off x="457200" y="2895600"/>
            <a:ext cx="4038600" cy="3230563"/>
          </a:xfrm>
        </p:spPr>
        <p:txBody>
          <a:bodyPr/>
          <a:lstStyle/>
          <a:p>
            <a:pPr>
              <a:lnSpc>
                <a:spcPct val="90000"/>
              </a:lnSpc>
              <a:buFontTx/>
              <a:buNone/>
            </a:pPr>
            <a:r>
              <a:rPr lang="en-US" sz="2400" dirty="0"/>
              <a:t>	 </a:t>
            </a:r>
            <a:r>
              <a:rPr lang="en-US" b="1" u="sng" dirty="0">
                <a:solidFill>
                  <a:srgbClr val="CC0099"/>
                </a:solidFill>
              </a:rPr>
              <a:t>Pistil</a:t>
            </a:r>
          </a:p>
          <a:p>
            <a:pPr>
              <a:lnSpc>
                <a:spcPct val="90000"/>
              </a:lnSpc>
              <a:buFontTx/>
              <a:buNone/>
            </a:pPr>
            <a:r>
              <a:rPr lang="en-US" sz="2400" u="sng" dirty="0">
                <a:solidFill>
                  <a:srgbClr val="CC0099"/>
                </a:solidFill>
              </a:rPr>
              <a:t>*Stigma</a:t>
            </a:r>
            <a:r>
              <a:rPr lang="en-US" sz="2400" dirty="0">
                <a:solidFill>
                  <a:srgbClr val="CC0099"/>
                </a:solidFill>
              </a:rPr>
              <a:t> –top of the pistil,</a:t>
            </a:r>
          </a:p>
          <a:p>
            <a:pPr>
              <a:lnSpc>
                <a:spcPct val="90000"/>
              </a:lnSpc>
              <a:buFontTx/>
              <a:buNone/>
            </a:pPr>
            <a:r>
              <a:rPr lang="en-US" sz="2400" dirty="0">
                <a:solidFill>
                  <a:srgbClr val="CC0099"/>
                </a:solidFill>
              </a:rPr>
              <a:t>Sticky surface for pollen to stick to</a:t>
            </a:r>
          </a:p>
          <a:p>
            <a:pPr>
              <a:lnSpc>
                <a:spcPct val="90000"/>
              </a:lnSpc>
              <a:buFontTx/>
              <a:buNone/>
            </a:pPr>
            <a:r>
              <a:rPr lang="en-US" sz="2400" u="sng" dirty="0">
                <a:solidFill>
                  <a:srgbClr val="CC0099"/>
                </a:solidFill>
              </a:rPr>
              <a:t>*Style</a:t>
            </a:r>
            <a:r>
              <a:rPr lang="en-US" sz="2400" dirty="0">
                <a:solidFill>
                  <a:srgbClr val="CC0099"/>
                </a:solidFill>
              </a:rPr>
              <a:t> – connects the stigma to the ovary</a:t>
            </a:r>
          </a:p>
          <a:p>
            <a:pPr>
              <a:lnSpc>
                <a:spcPct val="90000"/>
              </a:lnSpc>
              <a:buFontTx/>
              <a:buNone/>
            </a:pPr>
            <a:r>
              <a:rPr lang="en-US" sz="2400" u="sng" dirty="0">
                <a:solidFill>
                  <a:srgbClr val="CC0099"/>
                </a:solidFill>
              </a:rPr>
              <a:t>*Ovary</a:t>
            </a:r>
            <a:r>
              <a:rPr lang="en-US" sz="2400" dirty="0">
                <a:solidFill>
                  <a:srgbClr val="CC0099"/>
                </a:solidFill>
              </a:rPr>
              <a:t> –contains ovules</a:t>
            </a:r>
          </a:p>
          <a:p>
            <a:pPr>
              <a:lnSpc>
                <a:spcPct val="90000"/>
              </a:lnSpc>
              <a:buFontTx/>
              <a:buNone/>
            </a:pPr>
            <a:r>
              <a:rPr lang="en-US" sz="2400" dirty="0">
                <a:solidFill>
                  <a:srgbClr val="CC0099"/>
                </a:solidFill>
              </a:rPr>
              <a:t> ( eggs)</a:t>
            </a:r>
          </a:p>
          <a:p>
            <a:pPr>
              <a:lnSpc>
                <a:spcPct val="90000"/>
              </a:lnSpc>
            </a:pPr>
            <a:endParaRPr lang="en-US" sz="2400" dirty="0">
              <a:solidFill>
                <a:srgbClr val="CC0099"/>
              </a:solidFill>
            </a:endParaRPr>
          </a:p>
          <a:p>
            <a:pPr>
              <a:lnSpc>
                <a:spcPct val="90000"/>
              </a:lnSpc>
              <a:buFontTx/>
              <a:buNone/>
            </a:pPr>
            <a:endParaRPr lang="en-US" sz="2400" dirty="0"/>
          </a:p>
        </p:txBody>
      </p:sp>
      <p:sp>
        <p:nvSpPr>
          <p:cNvPr id="4102" name="Rectangle 6"/>
          <p:cNvSpPr>
            <a:spLocks noGrp="1" noChangeArrowheads="1"/>
          </p:cNvSpPr>
          <p:nvPr>
            <p:ph type="body" sz="half" idx="2"/>
          </p:nvPr>
        </p:nvSpPr>
        <p:spPr>
          <a:xfrm>
            <a:off x="4648200" y="2971800"/>
            <a:ext cx="4038600" cy="3154363"/>
          </a:xfrm>
        </p:spPr>
        <p:txBody>
          <a:bodyPr/>
          <a:lstStyle/>
          <a:p>
            <a:pPr algn="ctr">
              <a:lnSpc>
                <a:spcPct val="90000"/>
              </a:lnSpc>
              <a:buFontTx/>
              <a:buNone/>
            </a:pPr>
            <a:r>
              <a:rPr lang="en-US" sz="2400"/>
              <a:t>	</a:t>
            </a:r>
            <a:r>
              <a:rPr lang="en-US"/>
              <a:t> </a:t>
            </a:r>
            <a:r>
              <a:rPr lang="en-US" b="1" u="sng">
                <a:solidFill>
                  <a:schemeClr val="accent2"/>
                </a:solidFill>
              </a:rPr>
              <a:t>Stamen</a:t>
            </a:r>
          </a:p>
          <a:p>
            <a:pPr>
              <a:lnSpc>
                <a:spcPct val="90000"/>
              </a:lnSpc>
              <a:buFontTx/>
              <a:buNone/>
            </a:pPr>
            <a:r>
              <a:rPr lang="en-US" sz="2400" u="sng">
                <a:solidFill>
                  <a:schemeClr val="accent2"/>
                </a:solidFill>
              </a:rPr>
              <a:t>*Anther </a:t>
            </a:r>
            <a:r>
              <a:rPr lang="en-US" sz="2400">
                <a:solidFill>
                  <a:schemeClr val="accent2"/>
                </a:solidFill>
              </a:rPr>
              <a:t>–</a:t>
            </a:r>
            <a:r>
              <a:rPr lang="en-US">
                <a:solidFill>
                  <a:schemeClr val="accent2"/>
                </a:solidFill>
              </a:rPr>
              <a:t> </a:t>
            </a:r>
            <a:r>
              <a:rPr lang="en-US" sz="2400">
                <a:solidFill>
                  <a:schemeClr val="accent2"/>
                </a:solidFill>
              </a:rPr>
              <a:t>produces sperm nuclei by meiosis. Sperm nuclei are enclosed by </a:t>
            </a:r>
            <a:r>
              <a:rPr lang="en-US" sz="2400" u="sng">
                <a:solidFill>
                  <a:schemeClr val="accent2"/>
                </a:solidFill>
              </a:rPr>
              <a:t>pollen grains.</a:t>
            </a:r>
            <a:endParaRPr lang="en-US" sz="2400">
              <a:solidFill>
                <a:schemeClr val="accent2"/>
              </a:solidFill>
            </a:endParaRPr>
          </a:p>
          <a:p>
            <a:pPr>
              <a:lnSpc>
                <a:spcPct val="90000"/>
              </a:lnSpc>
              <a:buFontTx/>
              <a:buNone/>
            </a:pPr>
            <a:r>
              <a:rPr lang="en-US" sz="2400">
                <a:solidFill>
                  <a:schemeClr val="accent2"/>
                </a:solidFill>
              </a:rPr>
              <a:t>*</a:t>
            </a:r>
            <a:r>
              <a:rPr lang="en-US" sz="2400" u="sng">
                <a:solidFill>
                  <a:schemeClr val="accent2"/>
                </a:solidFill>
              </a:rPr>
              <a:t>Filament</a:t>
            </a:r>
            <a:r>
              <a:rPr lang="en-US" sz="2400">
                <a:solidFill>
                  <a:schemeClr val="accent2"/>
                </a:solidFill>
              </a:rPr>
              <a:t> – holds the anther up</a:t>
            </a:r>
            <a:endParaRPr lang="en-US" sz="2400" u="sng">
              <a:solidFill>
                <a:schemeClr val="accent2"/>
              </a:solidFill>
            </a:endParaRP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953000" cy="29400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685800" y="381000"/>
            <a:ext cx="16764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u="sng" dirty="0">
                <a:solidFill>
                  <a:srgbClr val="CC0099"/>
                </a:solidFill>
              </a:rPr>
              <a:t>Female reproductive organ</a:t>
            </a:r>
          </a:p>
          <a:p>
            <a:pPr>
              <a:spcBef>
                <a:spcPct val="50000"/>
              </a:spcBef>
            </a:pPr>
            <a:endParaRPr lang="en-US" dirty="0">
              <a:solidFill>
                <a:srgbClr val="CC0099"/>
              </a:solidFill>
            </a:endParaRPr>
          </a:p>
        </p:txBody>
      </p:sp>
      <p:sp>
        <p:nvSpPr>
          <p:cNvPr id="4106" name="Text Box 10"/>
          <p:cNvSpPr txBox="1">
            <a:spLocks noChangeArrowheads="1"/>
          </p:cNvSpPr>
          <p:nvPr/>
        </p:nvSpPr>
        <p:spPr bwMode="auto">
          <a:xfrm>
            <a:off x="7391400" y="457200"/>
            <a:ext cx="14478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u="sng" dirty="0">
                <a:solidFill>
                  <a:schemeClr val="accent2"/>
                </a:solidFill>
              </a:rPr>
              <a:t>Male reproductive organ</a:t>
            </a:r>
          </a:p>
          <a:p>
            <a:pPr>
              <a:spcBef>
                <a:spcPct val="50000"/>
              </a:spcBef>
            </a:pPr>
            <a:endParaRPr lang="en-US" dirty="0">
              <a:solidFill>
                <a:schemeClr val="accent2"/>
              </a:solidFill>
            </a:endParaRPr>
          </a:p>
        </p:txBody>
      </p:sp>
    </p:spTree>
    <p:extLst>
      <p:ext uri="{BB962C8B-B14F-4D97-AF65-F5344CB8AC3E}">
        <p14:creationId xmlns:p14="http://schemas.microsoft.com/office/powerpoint/2010/main" val="59934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AutoShape 2" descr="http://www.amnh.org/learn/biodiversity_counts/ident_help/Parts_Plants/plants_GIF_Files/parts_of_flower(3).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280263" y="1066800"/>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307974" y="1528465"/>
            <a:ext cx="5696091" cy="2308324"/>
          </a:xfrm>
          <a:prstGeom prst="rect">
            <a:avLst/>
          </a:prstGeom>
        </p:spPr>
        <p:txBody>
          <a:bodyPr wrap="square">
            <a:spAutoFit/>
          </a:bodyPr>
          <a:lstStyle/>
          <a:p>
            <a:r>
              <a:rPr lang="en-US" dirty="0" smtClean="0"/>
              <a:t>Bisexual Flowers have </a:t>
            </a:r>
            <a:r>
              <a:rPr lang="en-US" dirty="0"/>
              <a:t>both male </a:t>
            </a:r>
            <a:r>
              <a:rPr lang="en-US" dirty="0" smtClean="0"/>
              <a:t> </a:t>
            </a:r>
            <a:r>
              <a:rPr lang="en-US" dirty="0"/>
              <a:t>and </a:t>
            </a:r>
            <a:r>
              <a:rPr lang="en-US" dirty="0" smtClean="0"/>
              <a:t>female </a:t>
            </a:r>
            <a:r>
              <a:rPr lang="en-US" dirty="0"/>
              <a:t>reproductive units, including stamens, carpels, and an ovary. Flowers that contain both androecium and gynoecium are called androgynous or hermaphroditic. Examples of plants with perfect or bisexual flowers include the lily, rose, and most plants with large showy flowers, though perfect flower does not have to have petals or sepals. Other terms widely used are </a:t>
            </a:r>
            <a:r>
              <a:rPr lang="en-US" dirty="0" err="1"/>
              <a:t>monoclinous</a:t>
            </a:r>
            <a:r>
              <a:rPr lang="en-US" dirty="0"/>
              <a:t>, and </a:t>
            </a:r>
            <a:r>
              <a:rPr lang="en-US" dirty="0" err="1"/>
              <a:t>synoecious</a:t>
            </a:r>
            <a:r>
              <a:rPr lang="en-US" dirty="0"/>
              <a:t>. </a:t>
            </a:r>
          </a:p>
        </p:txBody>
      </p:sp>
      <p:sp>
        <p:nvSpPr>
          <p:cNvPr id="7" name="Rectangle 6"/>
          <p:cNvSpPr/>
          <p:nvPr/>
        </p:nvSpPr>
        <p:spPr>
          <a:xfrm>
            <a:off x="275228" y="5105400"/>
            <a:ext cx="4572000" cy="1200329"/>
          </a:xfrm>
          <a:prstGeom prst="rect">
            <a:avLst/>
          </a:prstGeom>
        </p:spPr>
        <p:txBody>
          <a:bodyPr>
            <a:spAutoFit/>
          </a:bodyPr>
          <a:lstStyle/>
          <a:p>
            <a:r>
              <a:rPr lang="en-US" dirty="0" smtClean="0"/>
              <a:t>Unisexual </a:t>
            </a:r>
            <a:r>
              <a:rPr lang="en-US" dirty="0"/>
              <a:t>Either functionally male or functionally female. In angiosperms this condition is also called </a:t>
            </a:r>
            <a:r>
              <a:rPr lang="en-US" dirty="0" smtClean="0"/>
              <a:t>diclinous</a:t>
            </a:r>
            <a:r>
              <a:rPr lang="en-US" dirty="0"/>
              <a:t>, imperfect, or incomplete</a:t>
            </a:r>
          </a:p>
        </p:txBody>
      </p:sp>
      <p:pic>
        <p:nvPicPr>
          <p:cNvPr id="2055" name="Picture 7" descr="http://www.google.ae/url?source=imglanding&amp;ct=img&amp;q=http://upload.wikimedia.org/wikipedia/commons/2/28/Red_rose.jpg&amp;sa=X&amp;ei=aOJdUO2TPMmphAeszYGwBg&amp;ved=0CBAQ8wc4Dw&amp;usg=AFQjCNGyPXuqLScE0xgiA4FqXD3HZux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065" y="27709"/>
            <a:ext cx="3153790" cy="376583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google.ae/url?source=imglanding&amp;ct=img&amp;q=http://images4.wikia.nocookie.net/__cb20110826090014/uncyclopedia/images/b/b9/Watermelon.jpg&amp;sa=X&amp;ei=oOJdUKLBLI6JhQfZ4YDoDg&amp;ved=0CAsQ8wc&amp;usg=AFQjCNHu24xABD1hd0Yzh3LgdfCWwSSW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064" y="3793547"/>
            <a:ext cx="3105299" cy="30575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3836789"/>
            <a:ext cx="29851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t>Unisexual</a:t>
            </a:r>
            <a:endParaRPr lang="en-US" sz="5400" dirty="0"/>
          </a:p>
        </p:txBody>
      </p:sp>
      <p:sp>
        <p:nvSpPr>
          <p:cNvPr id="10" name="Rectangle 9"/>
          <p:cNvSpPr/>
          <p:nvPr/>
        </p:nvSpPr>
        <p:spPr>
          <a:xfrm>
            <a:off x="92796" y="113299"/>
            <a:ext cx="493686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dirty="0"/>
              <a:t>Bisexual Flowers</a:t>
            </a:r>
          </a:p>
        </p:txBody>
      </p:sp>
    </p:spTree>
    <p:extLst>
      <p:ext uri="{BB962C8B-B14F-4D97-AF65-F5344CB8AC3E}">
        <p14:creationId xmlns:p14="http://schemas.microsoft.com/office/powerpoint/2010/main" val="2828987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975798"/>
            <a:ext cx="3218830" cy="923330"/>
          </a:xfrm>
          <a:prstGeom prst="rect">
            <a:avLst/>
          </a:prstGeom>
          <a:noFill/>
        </p:spPr>
        <p:txBody>
          <a:bodyPr wrap="none" lIns="91440" tIns="45720" rIns="91440" bIns="45720">
            <a:spAutoFit/>
          </a:bodyPr>
          <a:lstStyle/>
          <a:p>
            <a:pPr marL="685800" indent="-685800" algn="ctr">
              <a:buFont typeface="Arial" pitchFamily="34" charset="0"/>
              <a:buChar char="•"/>
            </a:pP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Stamen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34636" y="2182576"/>
            <a:ext cx="5410200" cy="1200329"/>
          </a:xfrm>
          <a:prstGeom prst="rect">
            <a:avLst/>
          </a:prstGeom>
          <a:noFill/>
        </p:spPr>
        <p:txBody>
          <a:bodyPr wrap="square" rtlCol="0">
            <a:spAutoFit/>
          </a:bodyPr>
          <a:lstStyle/>
          <a:p>
            <a:r>
              <a:rPr lang="en-US" dirty="0">
                <a:solidFill>
                  <a:schemeClr val="bg1"/>
                </a:solidFill>
              </a:rPr>
              <a:t>The stamen </a:t>
            </a:r>
            <a:r>
              <a:rPr lang="en-US" dirty="0" smtClean="0">
                <a:solidFill>
                  <a:schemeClr val="bg1"/>
                </a:solidFill>
              </a:rPr>
              <a:t>is </a:t>
            </a:r>
            <a:r>
              <a:rPr lang="en-US" dirty="0">
                <a:solidFill>
                  <a:schemeClr val="bg1"/>
                </a:solidFill>
              </a:rPr>
              <a:t>the pollen-producing </a:t>
            </a:r>
            <a:r>
              <a:rPr lang="en-US" dirty="0" smtClean="0">
                <a:solidFill>
                  <a:schemeClr val="bg1"/>
                </a:solidFill>
              </a:rPr>
              <a:t>male reproductive</a:t>
            </a:r>
            <a:r>
              <a:rPr lang="en-US" dirty="0">
                <a:solidFill>
                  <a:schemeClr val="bg1"/>
                </a:solidFill>
              </a:rPr>
              <a:t> </a:t>
            </a:r>
            <a:r>
              <a:rPr lang="en-US" dirty="0" smtClean="0">
                <a:solidFill>
                  <a:schemeClr val="bg1"/>
                </a:solidFill>
              </a:rPr>
              <a:t>organ</a:t>
            </a:r>
            <a:r>
              <a:rPr lang="en-US" dirty="0">
                <a:solidFill>
                  <a:schemeClr val="bg1"/>
                </a:solidFill>
              </a:rPr>
              <a:t> </a:t>
            </a:r>
            <a:r>
              <a:rPr lang="en-US" dirty="0" smtClean="0">
                <a:solidFill>
                  <a:schemeClr val="bg1"/>
                </a:solidFill>
              </a:rPr>
              <a:t>of </a:t>
            </a:r>
            <a:r>
              <a:rPr lang="en-US" dirty="0">
                <a:solidFill>
                  <a:schemeClr val="bg1"/>
                </a:solidFill>
              </a:rPr>
              <a:t>a </a:t>
            </a:r>
            <a:r>
              <a:rPr lang="en-US" dirty="0" smtClean="0">
                <a:solidFill>
                  <a:schemeClr val="bg1"/>
                </a:solidFill>
              </a:rPr>
              <a:t>flower</a:t>
            </a:r>
            <a:r>
              <a:rPr lang="en-US" dirty="0">
                <a:solidFill>
                  <a:schemeClr val="bg1"/>
                </a:solidFill>
              </a:rPr>
              <a:t>.</a:t>
            </a:r>
            <a:r>
              <a:rPr lang="en-US" dirty="0" smtClean="0">
                <a:solidFill>
                  <a:schemeClr val="bg1"/>
                </a:solidFill>
              </a:rPr>
              <a:t> </a:t>
            </a:r>
            <a:r>
              <a:rPr lang="en-US" dirty="0">
                <a:solidFill>
                  <a:schemeClr val="bg1"/>
                </a:solidFill>
              </a:rPr>
              <a:t>Stamens typically consist of a stalk called the </a:t>
            </a:r>
            <a:r>
              <a:rPr lang="en-US" dirty="0" smtClean="0">
                <a:solidFill>
                  <a:schemeClr val="bg1"/>
                </a:solidFill>
              </a:rPr>
              <a:t>filament. It produces pollen grains that are yellowish in color .</a:t>
            </a:r>
            <a:endParaRPr lang="en-US" dirty="0">
              <a:solidFill>
                <a:schemeClr val="bg1"/>
              </a:solidFill>
            </a:endParaRPr>
          </a:p>
        </p:txBody>
      </p:sp>
      <p:sp>
        <p:nvSpPr>
          <p:cNvPr id="4" name="Rectangle 3"/>
          <p:cNvSpPr/>
          <p:nvPr/>
        </p:nvSpPr>
        <p:spPr>
          <a:xfrm>
            <a:off x="0" y="3729335"/>
            <a:ext cx="2722220" cy="923330"/>
          </a:xfrm>
          <a:prstGeom prst="rect">
            <a:avLst/>
          </a:prstGeom>
          <a:noFill/>
        </p:spPr>
        <p:txBody>
          <a:bodyPr wrap="none" lIns="91440" tIns="45720" rIns="91440" bIns="45720">
            <a:spAutoFit/>
          </a:bodyPr>
          <a:lstStyle/>
          <a:p>
            <a:pPr marL="685800" indent="-685800" algn="ctr">
              <a:buFont typeface="Arial" pitchFamily="34" charset="0"/>
              <a:buChar char="•"/>
            </a:pP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Carpel</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extBox 4"/>
          <p:cNvSpPr txBox="1"/>
          <p:nvPr/>
        </p:nvSpPr>
        <p:spPr>
          <a:xfrm>
            <a:off x="-34636" y="4929664"/>
            <a:ext cx="4772891" cy="1477328"/>
          </a:xfrm>
          <a:prstGeom prst="rect">
            <a:avLst/>
          </a:prstGeom>
          <a:noFill/>
        </p:spPr>
        <p:txBody>
          <a:bodyPr wrap="square" rtlCol="0">
            <a:spAutoFit/>
          </a:bodyPr>
          <a:lstStyle/>
          <a:p>
            <a:r>
              <a:rPr lang="en-US" dirty="0"/>
              <a:t>A </a:t>
            </a:r>
            <a:r>
              <a:rPr lang="en-US" dirty="0">
                <a:solidFill>
                  <a:schemeClr val="bg1"/>
                </a:solidFill>
              </a:rPr>
              <a:t>carpel is the ovule and seed producing </a:t>
            </a:r>
            <a:r>
              <a:rPr lang="en-US" dirty="0" smtClean="0">
                <a:solidFill>
                  <a:schemeClr val="bg1"/>
                </a:solidFill>
              </a:rPr>
              <a:t> female reproductive </a:t>
            </a:r>
            <a:r>
              <a:rPr lang="en-US" dirty="0">
                <a:solidFill>
                  <a:schemeClr val="bg1"/>
                </a:solidFill>
              </a:rPr>
              <a:t>organ in flowering plants. Carpels are derived from ovule-bearing leaves which evolved to form a closed structure containing the </a:t>
            </a:r>
            <a:r>
              <a:rPr lang="en-US" dirty="0" smtClean="0">
                <a:solidFill>
                  <a:schemeClr val="bg1"/>
                </a:solidFill>
              </a:rPr>
              <a:t>ovules.</a:t>
            </a:r>
            <a:endParaRPr lang="en-US" dirty="0">
              <a:solidFill>
                <a:schemeClr val="bg1"/>
              </a:solidFill>
            </a:endParaRPr>
          </a:p>
        </p:txBody>
      </p:sp>
      <p:pic>
        <p:nvPicPr>
          <p:cNvPr id="4098" name="Picture 2" descr="http://www.google.ae/url?source=imglanding&amp;ct=img&amp;q=http://img.ehowcdn.com/article-new/ehow/images/a06/vb/8j/parts-flower-carpel-1.1-800x800.jpg&amp;sa=X&amp;ei=ZuRdULOsOIamhAfd4oFw&amp;ved=0CAsQ8wc4Dw&amp;usg=AFQjCNEEcfoQRbOl7Yv2CoULrda9AZ-Z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65862"/>
            <a:ext cx="3733800" cy="24921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google.ae/url?source=imglanding&amp;ct=img&amp;q=http://mayang.com/textures/Plants/images/Flowers/flower_large_stamen_2030228.JPG&amp;sa=X&amp;ei=7-RdUIT8OsOzhAeC9YCIAQ&amp;ved=0CAwQ8wc4Dw&amp;usg=AFQjCNGo5ZA3lmXjfI4wBQ5yAjJ7prKN4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75798"/>
            <a:ext cx="3734356" cy="3390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0"/>
            <a:ext cx="731892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Reproductive organs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584036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136390" y="2895600"/>
            <a:ext cx="3276599"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Self- Pollination</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1774689" y="3581400"/>
            <a:ext cx="6934200" cy="461665"/>
          </a:xfrm>
          <a:prstGeom prst="rect">
            <a:avLst/>
          </a:prstGeom>
          <a:noFill/>
        </p:spPr>
        <p:txBody>
          <a:bodyPr wrap="square" rtlCol="0">
            <a:spAutoFit/>
          </a:bodyPr>
          <a:lstStyle/>
          <a:p>
            <a:pPr marL="342900" indent="-342900">
              <a:buFont typeface="Arial" pitchFamily="34" charset="0"/>
              <a:buChar char="•"/>
            </a:pPr>
            <a:r>
              <a:rPr lang="en-US" sz="2400" dirty="0" smtClean="0"/>
              <a:t>The transfer of pollen occurs in the same plant. </a:t>
            </a:r>
            <a:endParaRPr lang="en-US" sz="2400" dirty="0"/>
          </a:p>
        </p:txBody>
      </p:sp>
      <p:sp>
        <p:nvSpPr>
          <p:cNvPr id="4" name="Rectangle 3"/>
          <p:cNvSpPr/>
          <p:nvPr/>
        </p:nvSpPr>
        <p:spPr>
          <a:xfrm>
            <a:off x="150245" y="4267200"/>
            <a:ext cx="3320781"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Cross –Pollination </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1447800" y="4833379"/>
            <a:ext cx="6754091" cy="461665"/>
          </a:xfrm>
          <a:prstGeom prst="rect">
            <a:avLst/>
          </a:prstGeom>
          <a:noFill/>
        </p:spPr>
        <p:txBody>
          <a:bodyPr wrap="square" rtlCol="0">
            <a:spAutoFit/>
          </a:bodyPr>
          <a:lstStyle/>
          <a:p>
            <a:pPr marL="342900" indent="-342900">
              <a:buFont typeface="Arial" pitchFamily="34" charset="0"/>
              <a:buChar char="•"/>
            </a:pPr>
            <a:r>
              <a:rPr lang="en-US" sz="2400" dirty="0" smtClean="0"/>
              <a:t>The transfer of pollen from one flower to another </a:t>
            </a:r>
            <a:endParaRPr lang="en-US" sz="2400" dirty="0"/>
          </a:p>
        </p:txBody>
      </p:sp>
      <p:sp>
        <p:nvSpPr>
          <p:cNvPr id="7" name="Rectangle 6"/>
          <p:cNvSpPr/>
          <p:nvPr/>
        </p:nvSpPr>
        <p:spPr>
          <a:xfrm>
            <a:off x="136390" y="1447799"/>
            <a:ext cx="4572000" cy="1477328"/>
          </a:xfrm>
          <a:prstGeom prst="rect">
            <a:avLst/>
          </a:prstGeom>
        </p:spPr>
        <p:txBody>
          <a:bodyPr>
            <a:spAutoFit/>
          </a:bodyPr>
          <a:lstStyle/>
          <a:p>
            <a:r>
              <a:rPr lang="en-US" b="1" dirty="0"/>
              <a:t>Pollination</a:t>
            </a:r>
            <a:r>
              <a:rPr lang="en-US" dirty="0"/>
              <a:t> is the process by which pollen is transferred in the reproduction </a:t>
            </a:r>
            <a:r>
              <a:rPr lang="en-US" dirty="0" smtClean="0"/>
              <a:t>of plants</a:t>
            </a:r>
            <a:r>
              <a:rPr lang="en-US" dirty="0"/>
              <a:t>, thereby enabling </a:t>
            </a:r>
            <a:r>
              <a:rPr lang="en-US" dirty="0" smtClean="0"/>
              <a:t>fertilization</a:t>
            </a:r>
            <a:r>
              <a:rPr lang="en-US" dirty="0"/>
              <a:t> </a:t>
            </a:r>
            <a:r>
              <a:rPr lang="en-US" dirty="0" smtClean="0"/>
              <a:t>and</a:t>
            </a:r>
            <a:r>
              <a:rPr lang="en-US" dirty="0"/>
              <a:t> sexual </a:t>
            </a:r>
            <a:r>
              <a:rPr lang="en-US" dirty="0" smtClean="0"/>
              <a:t>reproduction. The transfer is achieved by agents like wind , water or animals</a:t>
            </a:r>
            <a:endParaRPr lang="en-US" dirty="0"/>
          </a:p>
        </p:txBody>
      </p:sp>
      <p:sp>
        <p:nvSpPr>
          <p:cNvPr id="8" name="Rectangle 7"/>
          <p:cNvSpPr/>
          <p:nvPr/>
        </p:nvSpPr>
        <p:spPr>
          <a:xfrm>
            <a:off x="304800" y="228600"/>
            <a:ext cx="328493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Pollination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
            <a:ext cx="4121509" cy="309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upload.wikimedia.org/wikipedia/commons/thumb/3/3c/Geranium_incanum_9156s.jpg/220px-Geranium_incanum_9156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48274"/>
            <a:ext cx="3048000" cy="16097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3/33/Bee_pollenating_a_rose.jpg/200px-Bee_pollenating_a_ro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295044"/>
            <a:ext cx="2971800" cy="15629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thumb/f/fe/Blackberry_fruit_formation_0698.JPG/200px-Blackberry_fruit_formation_06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295044"/>
            <a:ext cx="3124199" cy="154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24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TextBox 2"/>
          <p:cNvSpPr txBox="1"/>
          <p:nvPr/>
        </p:nvSpPr>
        <p:spPr>
          <a:xfrm>
            <a:off x="3352800" y="1946594"/>
            <a:ext cx="4343400" cy="4154984"/>
          </a:xfrm>
          <a:prstGeom prst="rect">
            <a:avLst/>
          </a:prstGeom>
          <a:noFill/>
        </p:spPr>
        <p:txBody>
          <a:bodyPr wrap="square" rtlCol="0">
            <a:spAutoFit/>
          </a:bodyPr>
          <a:lstStyle/>
          <a:p>
            <a:r>
              <a:rPr lang="en-US" sz="2400" dirty="0" smtClean="0">
                <a:solidFill>
                  <a:schemeClr val="bg1"/>
                </a:solidFill>
              </a:rPr>
              <a:t>The swollen </a:t>
            </a:r>
            <a:r>
              <a:rPr lang="en-US" sz="2400" dirty="0" err="1" smtClean="0">
                <a:solidFill>
                  <a:schemeClr val="bg1"/>
                </a:solidFill>
              </a:rPr>
              <a:t>bottam</a:t>
            </a:r>
            <a:r>
              <a:rPr lang="en-US" sz="2400" dirty="0" smtClean="0">
                <a:solidFill>
                  <a:schemeClr val="bg1"/>
                </a:solidFill>
              </a:rPr>
              <a:t> part of the carpel that is the ovary contains ovules and each ovule has an egg cell . The male germ – cell  produced by pollen grains fuses with the female gamete present in the ovule . </a:t>
            </a:r>
            <a:r>
              <a:rPr lang="en-US" sz="2400" dirty="0" err="1" smtClean="0">
                <a:solidFill>
                  <a:schemeClr val="bg1"/>
                </a:solidFill>
              </a:rPr>
              <a:t>Fertilisation</a:t>
            </a:r>
            <a:r>
              <a:rPr lang="en-US" sz="2400" dirty="0" smtClean="0">
                <a:solidFill>
                  <a:schemeClr val="bg1"/>
                </a:solidFill>
              </a:rPr>
              <a:t> gives us the zygote which is capable of growing into a new plant . The pollen needs to be transferred from the stamen to the stigma </a:t>
            </a:r>
            <a:endParaRPr lang="en-US" sz="2400" dirty="0">
              <a:solidFill>
                <a:schemeClr val="bg1"/>
              </a:solidFill>
            </a:endParaRPr>
          </a:p>
        </p:txBody>
      </p:sp>
      <p:sp>
        <p:nvSpPr>
          <p:cNvPr id="4" name="Rectangle 3"/>
          <p:cNvSpPr/>
          <p:nvPr/>
        </p:nvSpPr>
        <p:spPr>
          <a:xfrm>
            <a:off x="381000" y="533400"/>
            <a:ext cx="4800600" cy="923330"/>
          </a:xfrm>
          <a:prstGeom prst="rect">
            <a:avLst/>
          </a:prstGeom>
          <a:noFill/>
        </p:spPr>
        <p:txBody>
          <a:bodyPr wrap="square" lIns="91440" tIns="45720" rIns="91440" bIns="45720">
            <a:spAutoFit/>
          </a:bodyPr>
          <a:lstStyle/>
          <a:p>
            <a:pPr algn="ctr"/>
            <a:r>
              <a:rPr lang="en-US" sz="5400" b="1" dirty="0" err="1" smtClean="0">
                <a:ln w="17780" cmpd="sng">
                  <a:solidFill>
                    <a:srgbClr val="FFFFFF"/>
                  </a:solidFill>
                  <a:prstDash val="solid"/>
                  <a:miter lim="800000"/>
                </a:ln>
                <a:solidFill>
                  <a:srgbClr val="FF0000"/>
                </a:solidFill>
                <a:effectLst>
                  <a:outerShdw blurRad="50800" algn="tl" rotWithShape="0">
                    <a:srgbClr val="000000"/>
                  </a:outerShdw>
                </a:effectLst>
              </a:rPr>
              <a:t>Fertilisation</a:t>
            </a:r>
            <a:endPar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028" name="Picture 4" descr="http://www.google.ae/url?source=imglanding&amp;ct=img&amp;q=http://www.proprofs.com/quiz-school/upload/yuiupload/458856236.jpg&amp;sa=X&amp;ei=EHBgUNuiGYmmhAeCsoCYAw&amp;ved=0CAwQ8wc&amp;usg=AFQjCNEZjOFG4SF2OLERGfE4BS0tM8eu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171825" cy="500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24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p:cNvSpPr txBox="1"/>
          <p:nvPr/>
        </p:nvSpPr>
        <p:spPr>
          <a:xfrm>
            <a:off x="2532279" y="465395"/>
            <a:ext cx="2898703" cy="2831544"/>
          </a:xfrm>
          <a:prstGeom prst="rect">
            <a:avLst/>
          </a:prstGeom>
          <a:noFill/>
        </p:spPr>
        <p:txBody>
          <a:bodyPr wrap="square" rtlCol="0">
            <a:spAutoFit/>
          </a:bodyPr>
          <a:lstStyle/>
          <a:p>
            <a:r>
              <a:rPr lang="en-US" sz="2000" dirty="0" smtClean="0"/>
              <a:t>After the pollen lands on a stigma , it has to reach the female germ-cells which are in the ovary for this , a tube grows out of the pollen grain and travels through the style to reach the ovary.</a:t>
            </a:r>
          </a:p>
          <a:p>
            <a:endParaRPr lang="en-US" dirty="0" smtClean="0"/>
          </a:p>
        </p:txBody>
      </p:sp>
      <p:sp>
        <p:nvSpPr>
          <p:cNvPr id="3" name="Rectangle 2"/>
          <p:cNvSpPr/>
          <p:nvPr/>
        </p:nvSpPr>
        <p:spPr>
          <a:xfrm>
            <a:off x="3886200" y="4603206"/>
            <a:ext cx="4572000" cy="1938992"/>
          </a:xfrm>
          <a:prstGeom prst="rect">
            <a:avLst/>
          </a:prstGeom>
        </p:spPr>
        <p:txBody>
          <a:bodyPr>
            <a:spAutoFit/>
          </a:bodyPr>
          <a:lstStyle/>
          <a:p>
            <a:r>
              <a:rPr lang="en-US" sz="2000" dirty="0"/>
              <a:t>After </a:t>
            </a:r>
            <a:r>
              <a:rPr lang="en-US" sz="2000" dirty="0" err="1"/>
              <a:t>Fertilisation</a:t>
            </a:r>
            <a:r>
              <a:rPr lang="en-US" sz="2000" dirty="0"/>
              <a:t>  , the zygote </a:t>
            </a:r>
            <a:r>
              <a:rPr lang="en-US" sz="2000" dirty="0" err="1"/>
              <a:t>divedes</a:t>
            </a:r>
            <a:r>
              <a:rPr lang="en-US" sz="2000" dirty="0"/>
              <a:t> several times to form an </a:t>
            </a:r>
            <a:r>
              <a:rPr lang="en-US" sz="2000" dirty="0" err="1"/>
              <a:t>embroyo</a:t>
            </a:r>
            <a:r>
              <a:rPr lang="en-US" sz="2000" dirty="0"/>
              <a:t> within the ovule . The ovule develops a tough coat and is gradually converted into a seed . The ovary grows rapidly and ripens too form a fruit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982" y="1461077"/>
            <a:ext cx="30543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0477"/>
            <a:ext cx="3425825" cy="2584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Pj044455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5395"/>
            <a:ext cx="2539206" cy="381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94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473" y="1500480"/>
            <a:ext cx="3969327" cy="1569660"/>
          </a:xfrm>
          <a:prstGeom prst="rect">
            <a:avLst/>
          </a:prstGeom>
          <a:noFill/>
        </p:spPr>
        <p:txBody>
          <a:bodyPr wrap="square" rtlCol="0">
            <a:spAutoFit/>
          </a:bodyPr>
          <a:lstStyle/>
          <a:p>
            <a:r>
              <a:rPr lang="en-US" sz="2400" dirty="0" smtClean="0"/>
              <a:t>The seed contains the future plant which develops into a seedling under appropriate conditions </a:t>
            </a:r>
            <a:endParaRPr lang="en-US" sz="2400" dirty="0"/>
          </a:p>
        </p:txBody>
      </p:sp>
      <p:sp>
        <p:nvSpPr>
          <p:cNvPr id="3" name="Rectangle 2"/>
          <p:cNvSpPr/>
          <p:nvPr/>
        </p:nvSpPr>
        <p:spPr>
          <a:xfrm>
            <a:off x="257743" y="304800"/>
            <a:ext cx="2876172"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accent4">
                    <a:lumMod val="50000"/>
                  </a:schemeClr>
                </a:solidFill>
                <a:effectLst/>
              </a:rPr>
              <a:t>Germination</a:t>
            </a:r>
            <a:endParaRPr lang="en-US" sz="4000" b="1" cap="none" spc="0" dirty="0">
              <a:ln w="50800"/>
              <a:solidFill>
                <a:schemeClr val="accent4">
                  <a:lumMod val="50000"/>
                </a:schemeClr>
              </a:solidFill>
              <a:effectLst/>
            </a:endParaRPr>
          </a:p>
        </p:txBody>
      </p:sp>
      <p:sp>
        <p:nvSpPr>
          <p:cNvPr id="4" name="TextBox 3"/>
          <p:cNvSpPr txBox="1"/>
          <p:nvPr/>
        </p:nvSpPr>
        <p:spPr>
          <a:xfrm>
            <a:off x="0" y="3124200"/>
            <a:ext cx="4114800" cy="2308324"/>
          </a:xfrm>
          <a:prstGeom prst="rect">
            <a:avLst/>
          </a:prstGeom>
          <a:noFill/>
        </p:spPr>
        <p:txBody>
          <a:bodyPr wrap="square" rtlCol="0">
            <a:spAutoFit/>
          </a:bodyPr>
          <a:lstStyle/>
          <a:p>
            <a:r>
              <a:rPr lang="en-US" sz="2400" dirty="0" smtClean="0"/>
              <a:t>Some Of The Factors Are –</a:t>
            </a:r>
          </a:p>
          <a:p>
            <a:endParaRPr lang="en-US" sz="2400" dirty="0" smtClean="0"/>
          </a:p>
          <a:p>
            <a:pPr marL="342900" indent="-342900">
              <a:buFont typeface="Arial" pitchFamily="34" charset="0"/>
              <a:buChar char="•"/>
            </a:pPr>
            <a:r>
              <a:rPr lang="en-US" sz="2400" dirty="0" smtClean="0"/>
              <a:t>Water</a:t>
            </a:r>
          </a:p>
          <a:p>
            <a:pPr marL="342900" indent="-342900">
              <a:buFont typeface="Arial" pitchFamily="34" charset="0"/>
              <a:buChar char="•"/>
            </a:pPr>
            <a:r>
              <a:rPr lang="en-US" sz="2400" dirty="0" smtClean="0"/>
              <a:t>Temperature</a:t>
            </a:r>
          </a:p>
          <a:p>
            <a:pPr marL="342900" indent="-342900">
              <a:buFont typeface="Arial" pitchFamily="34" charset="0"/>
              <a:buChar char="•"/>
            </a:pPr>
            <a:r>
              <a:rPr lang="en-US" sz="2400" dirty="0" smtClean="0"/>
              <a:t>Oxygen</a:t>
            </a:r>
          </a:p>
          <a:p>
            <a:pPr marL="342900" indent="-342900">
              <a:buFont typeface="Arial" pitchFamily="34" charset="0"/>
              <a:buChar char="•"/>
            </a:pPr>
            <a:r>
              <a:rPr lang="en-US" sz="2400" dirty="0" smtClean="0"/>
              <a:t>Light</a:t>
            </a:r>
          </a:p>
        </p:txBody>
      </p:sp>
      <p:pic>
        <p:nvPicPr>
          <p:cNvPr id="3074" name="Picture 2" descr="http://upload.wikimedia.org/wikipedia/commons/thumb/7/75/Sunflower_seedlings.jpg/250px-Sunflower_seedl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036" y="3769963"/>
            <a:ext cx="2421164" cy="30723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ime lapse video of mung bean seeds germin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3769962"/>
            <a:ext cx="3733800" cy="30723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google.ae/url?source=imglanding&amp;ct=img&amp;q=http://www.cactus-art.biz/note-book/Dictionary/aaa_Dictionary_pictures/germination.jpg&amp;sa=X&amp;ei=wnVgUMqIA5KAhQfM0IGgAw&amp;ved=0CA4Q8wc&amp;usg=AFQjCNGl2Xf6_5klZ4GswnQHp_YsPE3o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2614" y="5600"/>
            <a:ext cx="5261386" cy="376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740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99" y="1624001"/>
            <a:ext cx="7095212" cy="30162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9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hiller" pitchFamily="82" charset="0"/>
              </a:rPr>
              <a:t>The END</a:t>
            </a:r>
            <a:endParaRPr lang="en-US" sz="19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hiller" pitchFamily="82" charset="0"/>
            </a:endParaRPr>
          </a:p>
        </p:txBody>
      </p:sp>
      <p:pic>
        <p:nvPicPr>
          <p:cNvPr id="20488" name="Picture 8" descr="http://3.bp.blogspot.com/_iokxVPbLDY8/TMcf1djnL1I/AAAAAAAAGXo/W_VKNShcziE/s1600/smiley_with_thumbs_u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317"/>
            <a:ext cx="3127599" cy="2141538"/>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http://toeas.com/smiley/files/2011/08/animated-smiley-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5405" y="2819400"/>
            <a:ext cx="182879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00" name="Picture 20" descr="http://was-macht-grete.de/wp-content/uploads/2011/03/party_smiley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017" y="49762"/>
            <a:ext cx="2128387"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72361" y="4291709"/>
            <a:ext cx="184730"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2286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347561"/>
            <a:ext cx="3333750" cy="252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descr="http://www.google.ae/url?source=imglanding&amp;ct=img&amp;q=http://images.zaazu.com/img/male22-male-cry-tears-smiley-emoticon-000064-large.gif&amp;sa=X&amp;ei=6blMULm9G4e5hAeCzIHICA&amp;ved=0CA0Q8wc&amp;usg=AFQjCNGy0zRskavl0BP50LszvAtYBhJwx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084" y="457200"/>
            <a:ext cx="1738315" cy="150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41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281</Words>
  <Application>Microsoft Office PowerPoint</Application>
  <PresentationFormat>On-screen Show (4:3)</PresentationFormat>
  <Paragraphs>42</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Balu</dc:creator>
  <cp:lastModifiedBy>shirly_thomas</cp:lastModifiedBy>
  <cp:revision>11</cp:revision>
  <dcterms:created xsi:type="dcterms:W3CDTF">2006-08-16T00:00:00Z</dcterms:created>
  <dcterms:modified xsi:type="dcterms:W3CDTF">2013-10-05T04:26:01Z</dcterms:modified>
</cp:coreProperties>
</file>