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257" r:id="rId3"/>
    <p:sldId id="258" r:id="rId4"/>
    <p:sldId id="259" r:id="rId5"/>
    <p:sldId id="295" r:id="rId6"/>
    <p:sldId id="296" r:id="rId7"/>
    <p:sldId id="29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8"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644445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 name="Shape 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0010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5" name="Shape 1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349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2" name="Shape 1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7923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4174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1480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5" name="Shape 1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493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363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5453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2644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0656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6543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 name="Shape 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74494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8" name="Shape 1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9535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4" name="Shape 2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1667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1657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4" name="Shape 2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96396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7" name="Shape 2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3172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7783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0135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0" name="Shape 2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9639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6" name="Shape 2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7511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9" name="Shape 2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6709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3" name="Shape 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0853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2894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3" name="Shape 2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2856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0" name="Shape 3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32111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7648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6" name="Shape 3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2031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3" name="Shape 3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52995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1" name="Shape 3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55911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8" name="Shape 3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6041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5" name="Shape 3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67558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1" name="Shape 3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2170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9" name="Shape 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0435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8" name="Shape 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7610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3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1181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30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18" name="Shape 1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1414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222250" algn="l" rtl="0">
              <a:spcBef>
                <a:spcPts val="640"/>
              </a:spcBef>
              <a:spcAft>
                <a:spcPts val="0"/>
              </a:spcAft>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629400" y="274637"/>
            <a:ext cx="2057400" cy="5851525"/>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5" name="Shape 45"/>
          <p:cNvSpPr txBox="1">
            <a:spLocks noGrp="1"/>
          </p:cNvSpPr>
          <p:nvPr>
            <p:ph type="body" idx="1"/>
          </p:nvPr>
        </p:nvSpPr>
        <p:spPr>
          <a:xfrm>
            <a:off x="457200" y="274637"/>
            <a:ext cx="6019799" cy="5851525"/>
          </a:xfrm>
          <a:prstGeom prst="rect">
            <a:avLst/>
          </a:prstGeom>
          <a:noFill/>
          <a:ln>
            <a:noFill/>
          </a:ln>
        </p:spPr>
        <p:txBody>
          <a:bodyPr lIns="91425" tIns="91425" rIns="91425" bIns="91425" anchor="t" anchorCtr="0"/>
          <a:lstStyle>
            <a:lvl1pPr marL="342900" indent="-222250" algn="l" rtl="0">
              <a:spcBef>
                <a:spcPts val="640"/>
              </a:spcBef>
              <a:spcAft>
                <a:spcPts val="0"/>
              </a:spcAft>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222250" algn="l" rtl="0">
              <a:spcBef>
                <a:spcPts val="640"/>
              </a:spcBef>
              <a:spcAft>
                <a:spcPts val="0"/>
              </a:spcAft>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2" name="Shape 2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26" name="Shape 2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7" name="Shape 2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28" name="Shape 2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35" name="Shape 3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spcBef>
                <a:spcPts val="0"/>
              </a:spcBef>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 name="Shape 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400" b="0" i="0" u="none" strike="noStrike" cap="none" baseline="0">
              <a:solidFill>
                <a:schemeClr val="dk1"/>
              </a:solidFill>
              <a:latin typeface="Arial"/>
              <a:ea typeface="Arial"/>
              <a:cs typeface="Arial"/>
              <a:sym typeface="Arial"/>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685800" y="838200"/>
            <a:ext cx="7772400" cy="25336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400" b="1" i="0" u="sng" strike="noStrike" cap="none" baseline="0">
                <a:solidFill>
                  <a:srgbClr val="660033"/>
                </a:solidFill>
                <a:latin typeface="Times New Roman"/>
                <a:ea typeface="Times New Roman"/>
                <a:cs typeface="Times New Roman"/>
                <a:sym typeface="Times New Roman"/>
              </a:rPr>
              <a:t>CHAPTER - 6</a:t>
            </a:r>
            <a:br>
              <a:rPr lang="en-US" sz="4400" b="1" i="0" u="sng" strike="noStrike" cap="none" baseline="0">
                <a:solidFill>
                  <a:srgbClr val="660033"/>
                </a:solidFill>
                <a:latin typeface="Times New Roman"/>
                <a:ea typeface="Times New Roman"/>
                <a:cs typeface="Times New Roman"/>
                <a:sym typeface="Times New Roman"/>
              </a:rPr>
            </a:br>
            <a:r>
              <a:rPr lang="en-US" sz="4400" b="1" i="0" u="sng" strike="noStrike" cap="none" baseline="0">
                <a:solidFill>
                  <a:srgbClr val="660033"/>
                </a:solidFill>
                <a:latin typeface="Times New Roman"/>
                <a:ea typeface="Times New Roman"/>
                <a:cs typeface="Times New Roman"/>
                <a:sym typeface="Times New Roman"/>
              </a:rPr>
              <a:t/>
            </a:r>
            <a:br>
              <a:rPr lang="en-US" sz="4400" b="1" i="0" u="sng" strike="noStrike" cap="none" baseline="0">
                <a:solidFill>
                  <a:srgbClr val="660033"/>
                </a:solidFill>
                <a:latin typeface="Times New Roman"/>
                <a:ea typeface="Times New Roman"/>
                <a:cs typeface="Times New Roman"/>
                <a:sym typeface="Times New Roman"/>
              </a:rPr>
            </a:br>
            <a:r>
              <a:rPr lang="en-US" sz="4400" b="1" i="0" u="sng" strike="noStrike" cap="none" baseline="0">
                <a:solidFill>
                  <a:srgbClr val="9900CC"/>
                </a:solidFill>
                <a:latin typeface="Times New Roman"/>
                <a:ea typeface="Times New Roman"/>
                <a:cs typeface="Times New Roman"/>
                <a:sym typeface="Times New Roman"/>
              </a:rPr>
              <a:t>LIFE PROCESSES</a:t>
            </a:r>
          </a:p>
        </p:txBody>
      </p:sp>
      <p:sp>
        <p:nvSpPr>
          <p:cNvPr id="48" name="Shape 48"/>
          <p:cNvSpPr txBox="1">
            <a:spLocks noGrp="1"/>
          </p:cNvSpPr>
          <p:nvPr>
            <p:ph type="subTitle" idx="1"/>
          </p:nvPr>
        </p:nvSpPr>
        <p:spPr>
          <a:xfrm>
            <a:off x="381000" y="3810000"/>
            <a:ext cx="8229600" cy="19811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rgbClr val="FF0000"/>
              </a:buClr>
              <a:buSzPct val="60416"/>
              <a:buFont typeface="Arial"/>
              <a:buChar char="●"/>
            </a:pPr>
            <a:r>
              <a:rPr lang="en-US" sz="2400" b="1" i="0" u="none" strike="noStrike" cap="none" baseline="0">
                <a:solidFill>
                  <a:srgbClr val="FF0000"/>
                </a:solidFill>
                <a:latin typeface="Times New Roman"/>
                <a:ea typeface="Times New Roman"/>
                <a:cs typeface="Times New Roman"/>
                <a:sym typeface="Times New Roman"/>
              </a:rPr>
              <a:t> </a:t>
            </a:r>
            <a:r>
              <a:rPr lang="en-US" sz="2400" b="1" i="0" u="sng" strike="noStrike" cap="none" baseline="0">
                <a:solidFill>
                  <a:srgbClr val="FF3300"/>
                </a:solidFill>
                <a:latin typeface="Times New Roman"/>
                <a:ea typeface="Times New Roman"/>
                <a:cs typeface="Times New Roman"/>
                <a:sym typeface="Times New Roman"/>
              </a:rPr>
              <a:t>Class</a:t>
            </a:r>
            <a:r>
              <a:rPr lang="en-US" sz="2400" b="1" i="0" u="none" strike="noStrike" cap="none" baseline="0">
                <a:solidFill>
                  <a:srgbClr val="336600"/>
                </a:solidFill>
                <a:latin typeface="Times New Roman"/>
                <a:ea typeface="Times New Roman"/>
                <a:cs typeface="Times New Roman"/>
                <a:sym typeface="Times New Roman"/>
              </a:rPr>
              <a:t>                                   </a:t>
            </a:r>
            <a:r>
              <a:rPr lang="en-US" sz="2400" b="1" i="0" u="none" strike="noStrike" cap="none" baseline="0">
                <a:solidFill>
                  <a:srgbClr val="0000FF"/>
                </a:solidFill>
                <a:latin typeface="Times New Roman"/>
                <a:ea typeface="Times New Roman"/>
                <a:cs typeface="Times New Roman"/>
                <a:sym typeface="Times New Roman"/>
              </a:rPr>
              <a:t>:- X</a:t>
            </a:r>
          </a:p>
          <a:p>
            <a:pPr marL="0" marR="0" lvl="0" indent="0" algn="l" rtl="0">
              <a:spcBef>
                <a:spcPts val="480"/>
              </a:spcBef>
              <a:spcAft>
                <a:spcPts val="0"/>
              </a:spcAft>
              <a:buClr>
                <a:srgbClr val="FF0000"/>
              </a:buClr>
              <a:buSzPct val="60416"/>
              <a:buFont typeface="Arial"/>
              <a:buChar char="●"/>
            </a:pPr>
            <a:r>
              <a:rPr lang="en-US" sz="2400" b="1" i="0" u="none" strike="noStrike" cap="none" baseline="0">
                <a:solidFill>
                  <a:srgbClr val="FF3300"/>
                </a:solidFill>
                <a:latin typeface="Times New Roman"/>
                <a:ea typeface="Times New Roman"/>
                <a:cs typeface="Times New Roman"/>
                <a:sym typeface="Times New Roman"/>
              </a:rPr>
              <a:t> </a:t>
            </a:r>
            <a:r>
              <a:rPr lang="en-US" sz="2400" b="1" i="0" u="sng" strike="noStrike" cap="none" baseline="0">
                <a:solidFill>
                  <a:srgbClr val="FF3300"/>
                </a:solidFill>
                <a:latin typeface="Times New Roman"/>
                <a:ea typeface="Times New Roman"/>
                <a:cs typeface="Times New Roman"/>
                <a:sym typeface="Times New Roman"/>
              </a:rPr>
              <a:t>Subject</a:t>
            </a:r>
            <a:r>
              <a:rPr lang="en-US" sz="2400" b="1" i="0" u="none" strike="noStrike" cap="none" baseline="0">
                <a:solidFill>
                  <a:srgbClr val="336600"/>
                </a:solidFill>
                <a:latin typeface="Times New Roman"/>
                <a:ea typeface="Times New Roman"/>
                <a:cs typeface="Times New Roman"/>
                <a:sym typeface="Times New Roman"/>
              </a:rPr>
              <a:t>                               </a:t>
            </a:r>
            <a:r>
              <a:rPr lang="en-US" sz="2400" b="1" i="0" u="none" strike="noStrike" cap="none" baseline="0">
                <a:solidFill>
                  <a:srgbClr val="0000FF"/>
                </a:solidFill>
                <a:latin typeface="Times New Roman"/>
                <a:ea typeface="Times New Roman"/>
                <a:cs typeface="Times New Roman"/>
                <a:sym typeface="Times New Roman"/>
              </a:rPr>
              <a:t>:- Science</a:t>
            </a:r>
          </a:p>
          <a:p>
            <a:pPr marL="0" marR="0" lvl="0" indent="0" algn="l" rtl="0">
              <a:spcBef>
                <a:spcPts val="480"/>
              </a:spcBef>
              <a:spcAft>
                <a:spcPts val="0"/>
              </a:spcAft>
              <a:buClr>
                <a:srgbClr val="FF0000"/>
              </a:buClr>
              <a:buSzPct val="60416"/>
              <a:buFont typeface="Arial"/>
              <a:buChar char="●"/>
            </a:pPr>
            <a:r>
              <a:rPr lang="en-US" sz="2400" b="1" i="0" u="none" strike="noStrike" cap="none" baseline="0">
                <a:solidFill>
                  <a:srgbClr val="FF3300"/>
                </a:solidFill>
                <a:latin typeface="Times New Roman"/>
                <a:ea typeface="Times New Roman"/>
                <a:cs typeface="Times New Roman"/>
                <a:sym typeface="Times New Roman"/>
              </a:rPr>
              <a:t> </a:t>
            </a:r>
            <a:r>
              <a:rPr lang="en-US" sz="2400" b="1" i="0" u="sng" strike="noStrike" cap="none" baseline="0">
                <a:solidFill>
                  <a:srgbClr val="FF3300"/>
                </a:solidFill>
                <a:latin typeface="Times New Roman"/>
                <a:ea typeface="Times New Roman"/>
                <a:cs typeface="Times New Roman"/>
                <a:sym typeface="Times New Roman"/>
              </a:rPr>
              <a:t>Name of Teacher</a:t>
            </a:r>
            <a:r>
              <a:rPr lang="en-US" sz="2400" b="1" i="0" u="none" strike="noStrike" cap="none" baseline="0">
                <a:solidFill>
                  <a:srgbClr val="FF3300"/>
                </a:solidFill>
                <a:latin typeface="Times New Roman"/>
                <a:ea typeface="Times New Roman"/>
                <a:cs typeface="Times New Roman"/>
                <a:sym typeface="Times New Roman"/>
              </a:rPr>
              <a:t>               </a:t>
            </a:r>
            <a:r>
              <a:rPr lang="en-US" sz="2400" b="1" i="0" u="none" strike="noStrike" cap="none" baseline="0">
                <a:solidFill>
                  <a:srgbClr val="0000FF"/>
                </a:solidFill>
                <a:latin typeface="Times New Roman"/>
                <a:ea typeface="Times New Roman"/>
                <a:cs typeface="Times New Roman"/>
                <a:sym typeface="Times New Roman"/>
              </a:rPr>
              <a:t>:- Mr. S. K. Ojha (PGT Bio)</a:t>
            </a:r>
          </a:p>
          <a:p>
            <a:pPr marL="0" marR="0" lvl="0" indent="0" algn="l" rtl="0">
              <a:spcBef>
                <a:spcPts val="480"/>
              </a:spcBef>
              <a:spcAft>
                <a:spcPts val="0"/>
              </a:spcAft>
              <a:buClr>
                <a:srgbClr val="FF0000"/>
              </a:buClr>
              <a:buSzPct val="60416"/>
              <a:buFont typeface="Arial"/>
              <a:buChar char="●"/>
            </a:pPr>
            <a:r>
              <a:rPr lang="en-US" sz="2400" b="1" i="0" u="none" strike="noStrike" cap="none" baseline="0">
                <a:solidFill>
                  <a:srgbClr val="0000FF"/>
                </a:solidFill>
                <a:latin typeface="Times New Roman"/>
                <a:ea typeface="Times New Roman"/>
                <a:cs typeface="Times New Roman"/>
                <a:sym typeface="Times New Roman"/>
              </a:rPr>
              <a:t> </a:t>
            </a:r>
            <a:r>
              <a:rPr lang="en-US" sz="2400" b="1" i="0" u="sng" strike="noStrike" cap="none" baseline="0">
                <a:solidFill>
                  <a:srgbClr val="FF0000"/>
                </a:solidFill>
                <a:latin typeface="Times New Roman"/>
                <a:ea typeface="Times New Roman"/>
                <a:cs typeface="Times New Roman"/>
                <a:sym typeface="Times New Roman"/>
              </a:rPr>
              <a:t>School</a:t>
            </a:r>
            <a:r>
              <a:rPr lang="en-US" sz="2400" b="1" i="0" u="none" strike="noStrike" cap="none" baseline="0">
                <a:solidFill>
                  <a:srgbClr val="0000FF"/>
                </a:solidFill>
                <a:latin typeface="Times New Roman"/>
                <a:ea typeface="Times New Roman"/>
                <a:cs typeface="Times New Roman"/>
                <a:sym typeface="Times New Roman"/>
              </a:rPr>
              <a:t>                                 :- KV  RRL Jorhat,  Assam</a:t>
            </a:r>
          </a:p>
          <a:p>
            <a:pPr marL="342900" marR="0" lvl="0" indent="-273050" algn="l" rtl="0">
              <a:spcBef>
                <a:spcPts val="360"/>
              </a:spcBef>
              <a:spcAft>
                <a:spcPts val="0"/>
              </a:spcAft>
              <a:buClr>
                <a:srgbClr val="FF0000"/>
              </a:buClr>
              <a:buFont typeface="Times New Roman"/>
              <a:buNone/>
            </a:pPr>
            <a:endParaRPr sz="2400" b="0" i="0" u="none" strike="noStrike" cap="none" baseline="0">
              <a:solidFill>
                <a:srgbClr val="FF0000"/>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76200" y="76200"/>
            <a:ext cx="7772400" cy="384174"/>
          </a:xfrm>
          <a:prstGeom prst="rect">
            <a:avLst/>
          </a:prstGeom>
          <a:noFill/>
          <a:ln>
            <a:noFill/>
          </a:ln>
        </p:spPr>
        <p:txBody>
          <a:bodyPr lIns="91425" tIns="45700" rIns="91425" bIns="45700" anchor="ctr" anchorCtr="0">
            <a:noAutofit/>
          </a:bodyPr>
          <a:lstStyle/>
          <a:p>
            <a:pPr>
              <a:spcBef>
                <a:spcPts val="0"/>
              </a:spcBef>
              <a:buNone/>
            </a:pPr>
            <a:endParaRPr/>
          </a:p>
        </p:txBody>
      </p:sp>
      <p:pic>
        <p:nvPicPr>
          <p:cNvPr id="98" name="Shape 98"/>
          <p:cNvPicPr preferRelativeResize="0"/>
          <p:nvPr/>
        </p:nvPicPr>
        <p:blipFill>
          <a:blip r:embed="rId3">
            <a:alphaModFix/>
          </a:blip>
          <a:stretch>
            <a:fillRect/>
          </a:stretch>
        </p:blipFill>
        <p:spPr>
          <a:xfrm>
            <a:off x="1752600" y="457200"/>
            <a:ext cx="5715000" cy="5943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76200" y="76200"/>
            <a:ext cx="7772400" cy="536575"/>
          </a:xfrm>
          <a:prstGeom prst="rect">
            <a:avLst/>
          </a:prstGeom>
          <a:noFill/>
          <a:ln>
            <a:noFill/>
          </a:ln>
        </p:spPr>
        <p:txBody>
          <a:bodyPr lIns="91425" tIns="45700" rIns="91425" bIns="45700" anchor="ctr" anchorCtr="0">
            <a:noAutofit/>
          </a:bodyPr>
          <a:lstStyle/>
          <a:p>
            <a:pPr>
              <a:spcBef>
                <a:spcPts val="0"/>
              </a:spcBef>
              <a:buNone/>
            </a:pPr>
            <a:endParaRPr/>
          </a:p>
        </p:txBody>
      </p:sp>
      <p:sp>
        <p:nvSpPr>
          <p:cNvPr id="104" name="Shape 104"/>
          <p:cNvSpPr txBox="1">
            <a:spLocks noGrp="1"/>
          </p:cNvSpPr>
          <p:nvPr>
            <p:ph type="subTitle" idx="1"/>
          </p:nvPr>
        </p:nvSpPr>
        <p:spPr>
          <a:xfrm>
            <a:off x="76200" y="152400"/>
            <a:ext cx="8991600" cy="62483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FF0000"/>
              </a:buClr>
              <a:buSzPct val="60000"/>
              <a:buFont typeface="Arial"/>
              <a:buChar char="●"/>
            </a:pPr>
            <a:r>
              <a:rPr lang="en-US" sz="2000" b="1" i="0" u="sng" strike="noStrike" cap="none" baseline="0">
                <a:solidFill>
                  <a:srgbClr val="FF0000"/>
                </a:solidFill>
                <a:latin typeface="Arial"/>
                <a:ea typeface="Arial"/>
                <a:cs typeface="Arial"/>
                <a:sym typeface="Arial"/>
              </a:rPr>
              <a:t>Chlorophyll</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are the green pigments present in the leaves. If we observe a cross section of a leaf under a microscope, we can see cells containing green dot like structures called chloroplasts which contain chlorophyll.</a:t>
            </a:r>
          </a:p>
          <a:p>
            <a:pPr marL="342900" marR="0" lvl="0" indent="-273050" algn="l" rtl="0">
              <a:spcBef>
                <a:spcPts val="360"/>
              </a:spcBef>
              <a:spcAft>
                <a:spcPts val="0"/>
              </a:spcAft>
              <a:buClr>
                <a:srgbClr val="FF0000"/>
              </a:buClr>
              <a:buFont typeface="Arial"/>
              <a:buNone/>
            </a:pPr>
            <a:endParaRPr sz="2000" b="0" i="0" u="none" strike="noStrike" cap="none" baseline="0">
              <a:solidFill>
                <a:srgbClr val="FF0000"/>
              </a:solidFill>
              <a:latin typeface="Arial"/>
              <a:ea typeface="Arial"/>
              <a:cs typeface="Arial"/>
              <a:sym typeface="Arial"/>
            </a:endParaRPr>
          </a:p>
        </p:txBody>
      </p:sp>
      <p:pic>
        <p:nvPicPr>
          <p:cNvPr id="105" name="Shape 105"/>
          <p:cNvPicPr preferRelativeResize="0"/>
          <p:nvPr/>
        </p:nvPicPr>
        <p:blipFill>
          <a:blip r:embed="rId3">
            <a:alphaModFix/>
          </a:blip>
          <a:stretch>
            <a:fillRect/>
          </a:stretch>
        </p:blipFill>
        <p:spPr>
          <a:xfrm>
            <a:off x="5334000" y="1524000"/>
            <a:ext cx="3571875" cy="2514599"/>
          </a:xfrm>
          <a:prstGeom prst="rect">
            <a:avLst/>
          </a:prstGeom>
          <a:noFill/>
          <a:ln>
            <a:noFill/>
          </a:ln>
        </p:spPr>
      </p:pic>
      <p:pic>
        <p:nvPicPr>
          <p:cNvPr id="106" name="Shape 106"/>
          <p:cNvPicPr preferRelativeResize="0"/>
          <p:nvPr/>
        </p:nvPicPr>
        <p:blipFill>
          <a:blip r:embed="rId4">
            <a:alphaModFix/>
          </a:blip>
          <a:stretch>
            <a:fillRect/>
          </a:stretch>
        </p:blipFill>
        <p:spPr>
          <a:xfrm>
            <a:off x="228600" y="1524000"/>
            <a:ext cx="4952999" cy="2514600"/>
          </a:xfrm>
          <a:prstGeom prst="rect">
            <a:avLst/>
          </a:prstGeom>
          <a:noFill/>
          <a:ln>
            <a:noFill/>
          </a:ln>
        </p:spPr>
      </p:pic>
      <p:pic>
        <p:nvPicPr>
          <p:cNvPr id="107" name="Shape 107"/>
          <p:cNvPicPr preferRelativeResize="0"/>
          <p:nvPr/>
        </p:nvPicPr>
        <p:blipFill>
          <a:blip r:embed="rId5">
            <a:alphaModFix/>
          </a:blip>
          <a:stretch>
            <a:fillRect/>
          </a:stretch>
        </p:blipFill>
        <p:spPr>
          <a:xfrm>
            <a:off x="5334000" y="4114800"/>
            <a:ext cx="3581400" cy="2514599"/>
          </a:xfrm>
          <a:prstGeom prst="rect">
            <a:avLst/>
          </a:prstGeom>
          <a:noFill/>
          <a:ln>
            <a:noFill/>
          </a:ln>
        </p:spPr>
      </p:pic>
      <p:pic>
        <p:nvPicPr>
          <p:cNvPr id="108" name="Shape 108"/>
          <p:cNvPicPr preferRelativeResize="0"/>
          <p:nvPr/>
        </p:nvPicPr>
        <p:blipFill>
          <a:blip r:embed="rId6">
            <a:alphaModFix/>
          </a:blip>
          <a:stretch>
            <a:fillRect/>
          </a:stretch>
        </p:blipFill>
        <p:spPr>
          <a:xfrm>
            <a:off x="228600" y="4114800"/>
            <a:ext cx="4952999" cy="2514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114" name="Shape 114"/>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15" name="Shape 115"/>
          <p:cNvPicPr preferRelativeResize="0"/>
          <p:nvPr/>
        </p:nvPicPr>
        <p:blipFill>
          <a:blip r:embed="rId3">
            <a:alphaModFix/>
          </a:blip>
          <a:stretch>
            <a:fillRect/>
          </a:stretch>
        </p:blipFill>
        <p:spPr>
          <a:xfrm>
            <a:off x="228600" y="381000"/>
            <a:ext cx="8686799" cy="6096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121" name="Shape 12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22" name="Shape 122"/>
          <p:cNvPicPr preferRelativeResize="0"/>
          <p:nvPr/>
        </p:nvPicPr>
        <p:blipFill>
          <a:blip r:embed="rId3">
            <a:alphaModFix/>
          </a:blip>
          <a:stretch>
            <a:fillRect/>
          </a:stretch>
        </p:blipFill>
        <p:spPr>
          <a:xfrm>
            <a:off x="304800" y="304800"/>
            <a:ext cx="8458200" cy="6324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128" name="Shape 12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29" name="Shape 129"/>
          <p:cNvPicPr preferRelativeResize="0"/>
          <p:nvPr/>
        </p:nvPicPr>
        <p:blipFill>
          <a:blip r:embed="rId3">
            <a:alphaModFix/>
          </a:blip>
          <a:stretch>
            <a:fillRect/>
          </a:stretch>
        </p:blipFill>
        <p:spPr>
          <a:xfrm>
            <a:off x="381000" y="457200"/>
            <a:ext cx="8305800" cy="6019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135" name="Shape 13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36" name="Shape 136"/>
          <p:cNvPicPr preferRelativeResize="0"/>
          <p:nvPr/>
        </p:nvPicPr>
        <p:blipFill>
          <a:blip r:embed="rId3">
            <a:alphaModFix/>
          </a:blip>
          <a:stretch>
            <a:fillRect/>
          </a:stretch>
        </p:blipFill>
        <p:spPr>
          <a:xfrm>
            <a:off x="381000" y="381000"/>
            <a:ext cx="8305800" cy="6172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76200" y="76200"/>
            <a:ext cx="7772400" cy="304799"/>
          </a:xfrm>
          <a:prstGeom prst="rect">
            <a:avLst/>
          </a:prstGeom>
          <a:noFill/>
          <a:ln>
            <a:noFill/>
          </a:ln>
        </p:spPr>
        <p:txBody>
          <a:bodyPr lIns="91425" tIns="45700" rIns="91425" bIns="45700" anchor="ctr" anchorCtr="0">
            <a:noAutofit/>
          </a:bodyPr>
          <a:lstStyle/>
          <a:p>
            <a:pPr>
              <a:spcBef>
                <a:spcPts val="0"/>
              </a:spcBef>
              <a:buNone/>
            </a:pPr>
            <a:endParaRPr/>
          </a:p>
        </p:txBody>
      </p:sp>
      <p:sp>
        <p:nvSpPr>
          <p:cNvPr id="142" name="Shape 142"/>
          <p:cNvSpPr txBox="1">
            <a:spLocks noGrp="1"/>
          </p:cNvSpPr>
          <p:nvPr>
            <p:ph type="subTitle" idx="1"/>
          </p:nvPr>
        </p:nvSpPr>
        <p:spPr>
          <a:xfrm>
            <a:off x="152400" y="152400"/>
            <a:ext cx="8839199" cy="64769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FF0000"/>
              </a:buClr>
              <a:buSzPct val="60000"/>
              <a:buFont typeface="Arial"/>
              <a:buChar char="●"/>
            </a:pPr>
            <a:r>
              <a:rPr lang="en-US" sz="2000" b="1" i="0" u="sng" strike="noStrike" cap="none" baseline="0">
                <a:solidFill>
                  <a:srgbClr val="FF0000"/>
                </a:solidFill>
                <a:latin typeface="Arial"/>
                <a:ea typeface="Arial"/>
                <a:cs typeface="Arial"/>
                <a:sym typeface="Arial"/>
              </a:rPr>
              <a:t>Stomata</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are tiny pores present in the leaves through which exchange of gases takes place. Each stoma has a pair of guard cells which controls the opening and closing of the stomatal pore. When water enters the guard cells, it swells and the pore opens and when the guard cells lose water, it shrinks and the pore closes.</a:t>
            </a:r>
          </a:p>
        </p:txBody>
      </p:sp>
      <p:pic>
        <p:nvPicPr>
          <p:cNvPr id="143" name="Shape 143"/>
          <p:cNvPicPr preferRelativeResize="0"/>
          <p:nvPr/>
        </p:nvPicPr>
        <p:blipFill>
          <a:blip r:embed="rId3">
            <a:alphaModFix/>
          </a:blip>
          <a:stretch>
            <a:fillRect/>
          </a:stretch>
        </p:blipFill>
        <p:spPr>
          <a:xfrm>
            <a:off x="4191000" y="4267200"/>
            <a:ext cx="4267200" cy="2514599"/>
          </a:xfrm>
          <a:prstGeom prst="rect">
            <a:avLst/>
          </a:prstGeom>
          <a:noFill/>
          <a:ln>
            <a:noFill/>
          </a:ln>
        </p:spPr>
      </p:pic>
      <p:pic>
        <p:nvPicPr>
          <p:cNvPr id="144" name="Shape 144"/>
          <p:cNvPicPr preferRelativeResize="0"/>
          <p:nvPr/>
        </p:nvPicPr>
        <p:blipFill>
          <a:blip r:embed="rId4">
            <a:alphaModFix/>
          </a:blip>
          <a:stretch>
            <a:fillRect/>
          </a:stretch>
        </p:blipFill>
        <p:spPr>
          <a:xfrm>
            <a:off x="228600" y="2286000"/>
            <a:ext cx="3886199" cy="4044949"/>
          </a:xfrm>
          <a:prstGeom prst="rect">
            <a:avLst/>
          </a:prstGeom>
          <a:noFill/>
          <a:ln>
            <a:noFill/>
          </a:ln>
        </p:spPr>
      </p:pic>
      <p:pic>
        <p:nvPicPr>
          <p:cNvPr id="145" name="Shape 145"/>
          <p:cNvPicPr preferRelativeResize="0"/>
          <p:nvPr/>
        </p:nvPicPr>
        <p:blipFill>
          <a:blip r:embed="rId5">
            <a:alphaModFix/>
          </a:blip>
          <a:stretch>
            <a:fillRect/>
          </a:stretch>
        </p:blipFill>
        <p:spPr>
          <a:xfrm>
            <a:off x="4191000" y="1752600"/>
            <a:ext cx="4267200" cy="2438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151" name="Shape 15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52" name="Shape 152"/>
          <p:cNvPicPr preferRelativeResize="0"/>
          <p:nvPr/>
        </p:nvPicPr>
        <p:blipFill>
          <a:blip r:embed="rId3">
            <a:alphaModFix/>
          </a:blip>
          <a:stretch>
            <a:fillRect/>
          </a:stretch>
        </p:blipFill>
        <p:spPr>
          <a:xfrm>
            <a:off x="457200" y="304800"/>
            <a:ext cx="8305799" cy="6248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158" name="Shape 15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59" name="Shape 159"/>
          <p:cNvPicPr preferRelativeResize="0"/>
          <p:nvPr/>
        </p:nvPicPr>
        <p:blipFill>
          <a:blip r:embed="rId3">
            <a:alphaModFix/>
          </a:blip>
          <a:stretch>
            <a:fillRect/>
          </a:stretch>
        </p:blipFill>
        <p:spPr>
          <a:xfrm>
            <a:off x="381000" y="304800"/>
            <a:ext cx="8381999" cy="6248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76200" y="76200"/>
            <a:ext cx="8839199" cy="609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400" b="1" i="0" u="none" strike="noStrike" cap="none" baseline="0">
                <a:solidFill>
                  <a:srgbClr val="FF0000"/>
                </a:solidFill>
                <a:latin typeface="Arial"/>
                <a:ea typeface="Arial"/>
                <a:cs typeface="Arial"/>
                <a:sym typeface="Arial"/>
              </a:rPr>
              <a:t>5a) </a:t>
            </a:r>
            <a:r>
              <a:rPr lang="en-US" sz="2400" b="1" i="0" u="sng" strike="noStrike" cap="none" baseline="0">
                <a:solidFill>
                  <a:srgbClr val="FF0000"/>
                </a:solidFill>
                <a:latin typeface="Arial"/>
                <a:ea typeface="Arial"/>
                <a:cs typeface="Arial"/>
                <a:sym typeface="Arial"/>
              </a:rPr>
              <a:t>Activity to show that chlorophyll is necessary for</a:t>
            </a:r>
            <a:br>
              <a:rPr lang="en-US" sz="2400" b="1" i="0" u="sng" strike="noStrike" cap="none" baseline="0">
                <a:solidFill>
                  <a:srgbClr val="FF0000"/>
                </a:solidFill>
                <a:latin typeface="Arial"/>
                <a:ea typeface="Arial"/>
                <a:cs typeface="Arial"/>
                <a:sym typeface="Arial"/>
              </a:rPr>
            </a:br>
            <a:r>
              <a:rPr lang="en-US" sz="2400" b="1" i="0" u="none" strike="noStrike" cap="none" baseline="0">
                <a:solidFill>
                  <a:srgbClr val="FF0000"/>
                </a:solidFill>
                <a:latin typeface="Arial"/>
                <a:ea typeface="Arial"/>
                <a:cs typeface="Arial"/>
                <a:sym typeface="Arial"/>
              </a:rPr>
              <a:t>      </a:t>
            </a:r>
            <a:r>
              <a:rPr lang="en-US" sz="2400" b="1" i="0" u="sng" strike="noStrike" cap="none" baseline="0">
                <a:solidFill>
                  <a:srgbClr val="FF0000"/>
                </a:solidFill>
                <a:latin typeface="Arial"/>
                <a:ea typeface="Arial"/>
                <a:cs typeface="Arial"/>
                <a:sym typeface="Arial"/>
              </a:rPr>
              <a:t>photosynthesis</a:t>
            </a:r>
            <a:r>
              <a:rPr lang="en-US" sz="2400" b="1" i="0" u="none" strike="noStrike" cap="none" baseline="0">
                <a:solidFill>
                  <a:srgbClr val="FF0000"/>
                </a:solidFill>
                <a:latin typeface="Arial"/>
                <a:ea typeface="Arial"/>
                <a:cs typeface="Arial"/>
                <a:sym typeface="Arial"/>
              </a:rPr>
              <a:t> :-</a:t>
            </a:r>
          </a:p>
        </p:txBody>
      </p:sp>
      <p:sp>
        <p:nvSpPr>
          <p:cNvPr id="165" name="Shape 165"/>
          <p:cNvSpPr txBox="1">
            <a:spLocks noGrp="1"/>
          </p:cNvSpPr>
          <p:nvPr>
            <p:ph type="subTitle" idx="1"/>
          </p:nvPr>
        </p:nvSpPr>
        <p:spPr>
          <a:xfrm>
            <a:off x="152400" y="762000"/>
            <a:ext cx="8839199" cy="57912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Take a potted plant having variegated leaves (croton plant). Keep it in a dark room for three days so that all the starch is used up. Then keep it in sunlight for 6 hours. Then take a leaf from the plant and mark the green areas of the leaf on a sheet of paper. Then dip the leaf in boiling water to make it soft. Then dip the leaf in alcohol and heat it in a water bath to decolourise it and remove the chlorophyll. Then wash the leaf in water and dip it in dilute iodine solution. It will be seen that only the green parts of the leaf turns blue black. This shows that chlorophyll is necessary for photosynthesis.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76200" y="76200"/>
            <a:ext cx="8839199" cy="612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1) </a:t>
            </a:r>
            <a:r>
              <a:rPr lang="en-US" sz="2800" b="1" i="0" u="sng" strike="noStrike" cap="none" baseline="0">
                <a:solidFill>
                  <a:srgbClr val="FF0000"/>
                </a:solidFill>
                <a:latin typeface="Times New Roman"/>
                <a:ea typeface="Times New Roman"/>
                <a:cs typeface="Times New Roman"/>
                <a:sym typeface="Times New Roman"/>
              </a:rPr>
              <a:t>Criteria to decide whether something is alive</a:t>
            </a:r>
            <a:r>
              <a:rPr lang="en-US" sz="2800" b="1" i="0" u="none" strike="noStrike" cap="none" baseline="0">
                <a:solidFill>
                  <a:srgbClr val="FF0000"/>
                </a:solidFill>
                <a:latin typeface="Times New Roman"/>
                <a:ea typeface="Times New Roman"/>
                <a:cs typeface="Times New Roman"/>
                <a:sym typeface="Times New Roman"/>
              </a:rPr>
              <a:t> :-</a:t>
            </a:r>
            <a:r>
              <a:rPr lang="en-US" sz="2800" b="1" i="0" u="none" strike="noStrike" cap="none" baseline="0">
                <a:solidFill>
                  <a:schemeClr val="dk2"/>
                </a:solidFill>
                <a:latin typeface="Times New Roman"/>
                <a:ea typeface="Times New Roman"/>
                <a:cs typeface="Times New Roman"/>
                <a:sym typeface="Times New Roman"/>
              </a:rPr>
              <a:t> </a:t>
            </a:r>
          </a:p>
        </p:txBody>
      </p:sp>
      <p:sp>
        <p:nvSpPr>
          <p:cNvPr id="54" name="Shape 54"/>
          <p:cNvSpPr txBox="1">
            <a:spLocks noGrp="1"/>
          </p:cNvSpPr>
          <p:nvPr>
            <p:ph type="subTitle" idx="1"/>
          </p:nvPr>
        </p:nvSpPr>
        <p:spPr>
          <a:xfrm>
            <a:off x="152400" y="609600"/>
            <a:ext cx="8915400" cy="57912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The most important criteria to decide whether something is alive is movement. All living things move without the help of any external help. Some movements are easily visible like the movements of body parts. Some movements are not easily visible like molecular movements. The molecular movements in cells and tissues is necessary for all life processes.</a:t>
            </a:r>
          </a:p>
        </p:txBody>
      </p:sp>
      <p:pic>
        <p:nvPicPr>
          <p:cNvPr id="55" name="Shape 55"/>
          <p:cNvPicPr preferRelativeResize="0"/>
          <p:nvPr/>
        </p:nvPicPr>
        <p:blipFill>
          <a:blip r:embed="rId3">
            <a:alphaModFix/>
          </a:blip>
          <a:stretch>
            <a:fillRect/>
          </a:stretch>
        </p:blipFill>
        <p:spPr>
          <a:xfrm>
            <a:off x="5867400" y="4572000"/>
            <a:ext cx="2971800" cy="2133600"/>
          </a:xfrm>
          <a:prstGeom prst="rect">
            <a:avLst/>
          </a:prstGeom>
          <a:noFill/>
          <a:ln>
            <a:noFill/>
          </a:ln>
        </p:spPr>
      </p:pic>
      <p:pic>
        <p:nvPicPr>
          <p:cNvPr id="56" name="Shape 56"/>
          <p:cNvPicPr preferRelativeResize="0"/>
          <p:nvPr/>
        </p:nvPicPr>
        <p:blipFill>
          <a:blip r:embed="rId4">
            <a:alphaModFix/>
          </a:blip>
          <a:stretch>
            <a:fillRect/>
          </a:stretch>
        </p:blipFill>
        <p:spPr>
          <a:xfrm>
            <a:off x="5867400" y="2209800"/>
            <a:ext cx="2895600" cy="2209800"/>
          </a:xfrm>
          <a:prstGeom prst="rect">
            <a:avLst/>
          </a:prstGeom>
          <a:noFill/>
          <a:ln>
            <a:noFill/>
          </a:ln>
        </p:spPr>
      </p:pic>
      <p:pic>
        <p:nvPicPr>
          <p:cNvPr id="57" name="Shape 57"/>
          <p:cNvPicPr preferRelativeResize="0"/>
          <p:nvPr/>
        </p:nvPicPr>
        <p:blipFill>
          <a:blip r:embed="rId5">
            <a:alphaModFix/>
          </a:blip>
          <a:stretch>
            <a:fillRect/>
          </a:stretch>
        </p:blipFill>
        <p:spPr>
          <a:xfrm>
            <a:off x="2971800" y="2590800"/>
            <a:ext cx="2590800" cy="1905000"/>
          </a:xfrm>
          <a:prstGeom prst="rect">
            <a:avLst/>
          </a:prstGeom>
          <a:noFill/>
          <a:ln>
            <a:noFill/>
          </a:ln>
        </p:spPr>
      </p:pic>
      <p:pic>
        <p:nvPicPr>
          <p:cNvPr id="58" name="Shape 58"/>
          <p:cNvPicPr preferRelativeResize="0"/>
          <p:nvPr/>
        </p:nvPicPr>
        <p:blipFill>
          <a:blip r:embed="rId6">
            <a:alphaModFix/>
          </a:blip>
          <a:stretch>
            <a:fillRect/>
          </a:stretch>
        </p:blipFill>
        <p:spPr>
          <a:xfrm>
            <a:off x="2971800" y="4572000"/>
            <a:ext cx="2590800" cy="2133600"/>
          </a:xfrm>
          <a:prstGeom prst="rect">
            <a:avLst/>
          </a:prstGeom>
          <a:noFill/>
          <a:ln>
            <a:noFill/>
          </a:ln>
        </p:spPr>
      </p:pic>
      <p:pic>
        <p:nvPicPr>
          <p:cNvPr id="59" name="Shape 59"/>
          <p:cNvPicPr preferRelativeResize="0"/>
          <p:nvPr/>
        </p:nvPicPr>
        <p:blipFill>
          <a:blip r:embed="rId7">
            <a:alphaModFix/>
          </a:blip>
          <a:stretch>
            <a:fillRect/>
          </a:stretch>
        </p:blipFill>
        <p:spPr>
          <a:xfrm>
            <a:off x="381000" y="2590800"/>
            <a:ext cx="2362200" cy="1904999"/>
          </a:xfrm>
          <a:prstGeom prst="rect">
            <a:avLst/>
          </a:prstGeom>
          <a:noFill/>
          <a:ln>
            <a:noFill/>
          </a:ln>
        </p:spPr>
      </p:pic>
      <p:pic>
        <p:nvPicPr>
          <p:cNvPr id="60" name="Shape 60"/>
          <p:cNvPicPr preferRelativeResize="0"/>
          <p:nvPr/>
        </p:nvPicPr>
        <p:blipFill>
          <a:blip r:embed="rId8">
            <a:alphaModFix/>
          </a:blip>
          <a:stretch>
            <a:fillRect/>
          </a:stretch>
        </p:blipFill>
        <p:spPr>
          <a:xfrm>
            <a:off x="381000" y="4572000"/>
            <a:ext cx="2362199" cy="21336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76200" y="76200"/>
            <a:ext cx="8839199" cy="609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400" b="1" i="0" u="none" strike="noStrike" cap="none" baseline="0">
                <a:solidFill>
                  <a:srgbClr val="FF0000"/>
                </a:solidFill>
                <a:latin typeface="Arial"/>
                <a:ea typeface="Arial"/>
                <a:cs typeface="Arial"/>
                <a:sym typeface="Arial"/>
              </a:rPr>
              <a:t>b) </a:t>
            </a:r>
            <a:r>
              <a:rPr lang="en-US" sz="2400" b="1" i="0" u="sng" strike="noStrike" cap="none" baseline="0">
                <a:solidFill>
                  <a:srgbClr val="FF0000"/>
                </a:solidFill>
                <a:latin typeface="Arial"/>
                <a:ea typeface="Arial"/>
                <a:cs typeface="Arial"/>
                <a:sym typeface="Arial"/>
              </a:rPr>
              <a:t>Activity to show that carbon dioxide is necessary for </a:t>
            </a:r>
            <a:br>
              <a:rPr lang="en-US" sz="2400" b="1" i="0" u="sng" strike="noStrike" cap="none" baseline="0">
                <a:solidFill>
                  <a:srgbClr val="FF0000"/>
                </a:solidFill>
                <a:latin typeface="Arial"/>
                <a:ea typeface="Arial"/>
                <a:cs typeface="Arial"/>
                <a:sym typeface="Arial"/>
              </a:rPr>
            </a:br>
            <a:r>
              <a:rPr lang="en-US" sz="2400" b="1" i="0" u="none" strike="noStrike" cap="none" baseline="0">
                <a:solidFill>
                  <a:srgbClr val="FF0000"/>
                </a:solidFill>
                <a:latin typeface="Arial"/>
                <a:ea typeface="Arial"/>
                <a:cs typeface="Arial"/>
                <a:sym typeface="Arial"/>
              </a:rPr>
              <a:t>    </a:t>
            </a:r>
            <a:r>
              <a:rPr lang="en-US" sz="2400" b="1" i="0" u="sng" strike="noStrike" cap="none" baseline="0">
                <a:solidFill>
                  <a:srgbClr val="FF0000"/>
                </a:solidFill>
                <a:latin typeface="Arial"/>
                <a:ea typeface="Arial"/>
                <a:cs typeface="Arial"/>
                <a:sym typeface="Arial"/>
              </a:rPr>
              <a:t>photosynthesis</a:t>
            </a:r>
            <a:r>
              <a:rPr lang="en-US" sz="2400" b="1" i="0" u="none" strike="noStrike" cap="none" baseline="0">
                <a:solidFill>
                  <a:srgbClr val="FF0000"/>
                </a:solidFill>
                <a:latin typeface="Arial"/>
                <a:ea typeface="Arial"/>
                <a:cs typeface="Arial"/>
                <a:sym typeface="Arial"/>
              </a:rPr>
              <a:t> :-</a:t>
            </a:r>
            <a:r>
              <a:rPr lang="en-US" sz="2800" b="1" i="0" u="none" strike="noStrike" cap="none" baseline="0">
                <a:solidFill>
                  <a:srgbClr val="FF0000"/>
                </a:solidFill>
                <a:latin typeface="Arial"/>
                <a:ea typeface="Arial"/>
                <a:cs typeface="Arial"/>
                <a:sym typeface="Arial"/>
              </a:rPr>
              <a:t> </a:t>
            </a:r>
          </a:p>
        </p:txBody>
      </p:sp>
      <p:sp>
        <p:nvSpPr>
          <p:cNvPr id="171" name="Shape 171"/>
          <p:cNvSpPr txBox="1">
            <a:spLocks noGrp="1"/>
          </p:cNvSpPr>
          <p:nvPr>
            <p:ph type="subTitle" idx="1"/>
          </p:nvPr>
        </p:nvSpPr>
        <p:spPr>
          <a:xfrm>
            <a:off x="152400" y="762000"/>
            <a:ext cx="8839199" cy="57149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Take two potted plants of the same size and keep them in a dark room for three days so that all the starch is used up. Then keep the plants on separate glass plates. Keep a watch glass containing some potassium hydroxide near one plant to absorb carbon dioxide. Cover both the plants with bell jars and seal the bottom of the jars with vaseline to make it air tight. Keep the plants in sunlight for three hours. Then take a leaf from each plant and test for starch. The leaf of the plant kept in the jar containing potassium hydroxide does not show the presence of starch. This shows that carbon dioxide is necessary for photosynthesis.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76200" y="76200"/>
            <a:ext cx="7772400" cy="381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6) </a:t>
            </a:r>
            <a:r>
              <a:rPr lang="en-US" sz="2800" b="1" i="0" u="sng" strike="noStrike" cap="none" baseline="0">
                <a:solidFill>
                  <a:srgbClr val="FF0000"/>
                </a:solidFill>
                <a:latin typeface="Times New Roman"/>
                <a:ea typeface="Times New Roman"/>
                <a:cs typeface="Times New Roman"/>
                <a:sym typeface="Times New Roman"/>
              </a:rPr>
              <a:t>Nutrition in animals</a:t>
            </a:r>
            <a:r>
              <a:rPr lang="en-US" sz="2800" b="1" i="0" u="none" strike="noStrike" cap="none" baseline="0">
                <a:solidFill>
                  <a:srgbClr val="FF0000"/>
                </a:solidFill>
                <a:latin typeface="Times New Roman"/>
                <a:ea typeface="Times New Roman"/>
                <a:cs typeface="Times New Roman"/>
                <a:sym typeface="Times New Roman"/>
              </a:rPr>
              <a:t> :-</a:t>
            </a:r>
          </a:p>
        </p:txBody>
      </p:sp>
      <p:sp>
        <p:nvSpPr>
          <p:cNvPr id="177" name="Shape 177"/>
          <p:cNvSpPr txBox="1">
            <a:spLocks noGrp="1"/>
          </p:cNvSpPr>
          <p:nvPr>
            <p:ph type="subTitle" idx="1"/>
          </p:nvPr>
        </p:nvSpPr>
        <p:spPr>
          <a:xfrm>
            <a:off x="152400" y="533400"/>
            <a:ext cx="8763000" cy="60197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a) </a:t>
            </a:r>
            <a:r>
              <a:rPr lang="en-US" sz="2000" b="1" i="0" u="sng" strike="noStrike" cap="none" baseline="0">
                <a:solidFill>
                  <a:srgbClr val="FF0000"/>
                </a:solidFill>
                <a:latin typeface="Arial"/>
                <a:ea typeface="Arial"/>
                <a:cs typeface="Arial"/>
                <a:sym typeface="Arial"/>
              </a:rPr>
              <a:t>Nutrition in amoeba</a:t>
            </a:r>
            <a:r>
              <a:rPr lang="en-US" sz="2000" b="1" i="0" u="none" strike="noStrike" cap="none" baseline="0">
                <a:solidFill>
                  <a:srgbClr val="FF0000"/>
                </a:solidFill>
                <a:latin typeface="Arial"/>
                <a:ea typeface="Arial"/>
                <a:cs typeface="Arial"/>
                <a:sym typeface="Arial"/>
              </a:rPr>
              <a:t> :-</a:t>
            </a:r>
          </a:p>
          <a:p>
            <a:pPr marL="0" marR="0" lvl="0" indent="0" algn="l" rtl="0">
              <a:spcBef>
                <a:spcPts val="400"/>
              </a:spcBef>
              <a:spcAft>
                <a:spcPts val="0"/>
              </a:spcAft>
              <a:buClr>
                <a:srgbClr val="FF0000"/>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Amoeba is a unicellular animal living in water. It takes in food by forming finger like projections called pseudopodia and forms a food vacuole. Inside the food vacuole the food is digested and absorbed. The undigested food is then sent out through the surface of the cell.</a:t>
            </a:r>
          </a:p>
        </p:txBody>
      </p:sp>
      <p:pic>
        <p:nvPicPr>
          <p:cNvPr id="178" name="Shape 178"/>
          <p:cNvPicPr preferRelativeResize="0"/>
          <p:nvPr/>
        </p:nvPicPr>
        <p:blipFill>
          <a:blip r:embed="rId3">
            <a:alphaModFix/>
          </a:blip>
          <a:stretch>
            <a:fillRect/>
          </a:stretch>
        </p:blipFill>
        <p:spPr>
          <a:xfrm>
            <a:off x="228600" y="2286000"/>
            <a:ext cx="3276600" cy="4419599"/>
          </a:xfrm>
          <a:prstGeom prst="rect">
            <a:avLst/>
          </a:prstGeom>
          <a:noFill/>
          <a:ln>
            <a:noFill/>
          </a:ln>
        </p:spPr>
      </p:pic>
      <p:pic>
        <p:nvPicPr>
          <p:cNvPr id="179" name="Shape 179"/>
          <p:cNvPicPr preferRelativeResize="0"/>
          <p:nvPr/>
        </p:nvPicPr>
        <p:blipFill>
          <a:blip r:embed="rId4">
            <a:alphaModFix/>
          </a:blip>
          <a:stretch>
            <a:fillRect/>
          </a:stretch>
        </p:blipFill>
        <p:spPr>
          <a:xfrm>
            <a:off x="3581400" y="2286000"/>
            <a:ext cx="5295899" cy="4419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76200" y="76200"/>
            <a:ext cx="77724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Arial"/>
                <a:ea typeface="Arial"/>
                <a:cs typeface="Arial"/>
                <a:sym typeface="Arial"/>
              </a:rPr>
              <a:t>b) </a:t>
            </a:r>
            <a:r>
              <a:rPr lang="en-US" sz="2800" b="1" i="0" u="sng" strike="noStrike" cap="none" baseline="0">
                <a:solidFill>
                  <a:srgbClr val="FF0000"/>
                </a:solidFill>
                <a:latin typeface="Arial"/>
                <a:ea typeface="Arial"/>
                <a:cs typeface="Arial"/>
                <a:sym typeface="Arial"/>
              </a:rPr>
              <a:t>Nutrition in Human beings</a:t>
            </a:r>
            <a:r>
              <a:rPr lang="en-US" sz="2800" b="1" i="0" u="none" strike="noStrike" cap="none" baseline="0">
                <a:solidFill>
                  <a:srgbClr val="FF0000"/>
                </a:solidFill>
                <a:latin typeface="Arial"/>
                <a:ea typeface="Arial"/>
                <a:cs typeface="Arial"/>
                <a:sym typeface="Arial"/>
              </a:rPr>
              <a:t> :-</a:t>
            </a:r>
          </a:p>
        </p:txBody>
      </p:sp>
      <p:sp>
        <p:nvSpPr>
          <p:cNvPr id="185" name="Shape 185"/>
          <p:cNvSpPr txBox="1">
            <a:spLocks noGrp="1"/>
          </p:cNvSpPr>
          <p:nvPr>
            <p:ph type="subTitle" idx="1"/>
          </p:nvPr>
        </p:nvSpPr>
        <p:spPr>
          <a:xfrm>
            <a:off x="152400" y="609600"/>
            <a:ext cx="8839199" cy="60197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Nutrition in human beings takes place in the digestive system. It consists of the alimentary canal and glands which produce enzymes which breaks down food into smaller molecules.</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The main organs of the digestive system are mouth, oesophagus, stomach, small intestine, large intestine, and anus. The main glands are salivary glands, gastric glands, liver, pancreas and intestinal glands.</a:t>
            </a:r>
          </a:p>
        </p:txBody>
      </p:sp>
      <p:pic>
        <p:nvPicPr>
          <p:cNvPr id="186" name="Shape 186"/>
          <p:cNvPicPr preferRelativeResize="0"/>
          <p:nvPr/>
        </p:nvPicPr>
        <p:blipFill>
          <a:blip r:embed="rId3">
            <a:alphaModFix/>
          </a:blip>
          <a:stretch>
            <a:fillRect/>
          </a:stretch>
        </p:blipFill>
        <p:spPr>
          <a:xfrm>
            <a:off x="762000" y="2514600"/>
            <a:ext cx="3352800" cy="4190999"/>
          </a:xfrm>
          <a:prstGeom prst="rect">
            <a:avLst/>
          </a:prstGeom>
          <a:noFill/>
          <a:ln>
            <a:noFill/>
          </a:ln>
        </p:spPr>
      </p:pic>
      <p:pic>
        <p:nvPicPr>
          <p:cNvPr id="187" name="Shape 187"/>
          <p:cNvPicPr preferRelativeResize="0"/>
          <p:nvPr/>
        </p:nvPicPr>
        <p:blipFill>
          <a:blip r:embed="rId4">
            <a:alphaModFix/>
          </a:blip>
          <a:stretch>
            <a:fillRect/>
          </a:stretch>
        </p:blipFill>
        <p:spPr>
          <a:xfrm>
            <a:off x="4571999" y="2840062"/>
            <a:ext cx="3581399" cy="4190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860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76200" y="76200"/>
            <a:ext cx="8229600" cy="533399"/>
          </a:xfrm>
          <a:prstGeom prst="rect">
            <a:avLst/>
          </a:prstGeom>
          <a:noFill/>
          <a:ln>
            <a:noFill/>
          </a:ln>
        </p:spPr>
        <p:txBody>
          <a:bodyPr lIns="91425" tIns="45700" rIns="91425" bIns="45700" anchor="ctr" anchorCtr="0">
            <a:noAutofit/>
          </a:bodyPr>
          <a:lstStyle/>
          <a:p>
            <a:pPr>
              <a:spcBef>
                <a:spcPts val="0"/>
              </a:spcBef>
              <a:buNone/>
            </a:pPr>
            <a:endParaRPr/>
          </a:p>
        </p:txBody>
      </p:sp>
      <p:sp>
        <p:nvSpPr>
          <p:cNvPr id="193" name="Shape 193"/>
          <p:cNvSpPr txBox="1">
            <a:spLocks noGrp="1"/>
          </p:cNvSpPr>
          <p:nvPr>
            <p:ph type="subTitle" idx="1"/>
          </p:nvPr>
        </p:nvSpPr>
        <p:spPr>
          <a:xfrm>
            <a:off x="1066800" y="2286000"/>
            <a:ext cx="6400799" cy="4114800"/>
          </a:xfrm>
          <a:prstGeom prst="rect">
            <a:avLst/>
          </a:prstGeom>
          <a:noFill/>
          <a:ln>
            <a:noFill/>
          </a:ln>
        </p:spPr>
        <p:txBody>
          <a:bodyPr lIns="91425" tIns="45700" rIns="91425" bIns="45700" anchor="t" anchorCtr="0">
            <a:noAutofit/>
          </a:bodyPr>
          <a:lstStyle/>
          <a:p>
            <a:pPr>
              <a:spcBef>
                <a:spcPts val="0"/>
              </a:spcBef>
              <a:buNone/>
            </a:pPr>
            <a:endParaRPr/>
          </a:p>
        </p:txBody>
      </p:sp>
      <p:pic>
        <p:nvPicPr>
          <p:cNvPr id="194" name="Shape 194"/>
          <p:cNvPicPr preferRelativeResize="0"/>
          <p:nvPr/>
        </p:nvPicPr>
        <p:blipFill>
          <a:blip r:embed="rId3">
            <a:alphaModFix/>
          </a:blip>
          <a:stretch>
            <a:fillRect/>
          </a:stretch>
        </p:blipFill>
        <p:spPr>
          <a:xfrm>
            <a:off x="152400" y="228600"/>
            <a:ext cx="4343399" cy="6400799"/>
          </a:xfrm>
          <a:prstGeom prst="rect">
            <a:avLst/>
          </a:prstGeom>
          <a:noFill/>
          <a:ln>
            <a:noFill/>
          </a:ln>
        </p:spPr>
      </p:pic>
      <p:pic>
        <p:nvPicPr>
          <p:cNvPr id="195" name="Shape 195"/>
          <p:cNvPicPr preferRelativeResize="0"/>
          <p:nvPr/>
        </p:nvPicPr>
        <p:blipFill>
          <a:blip r:embed="rId4">
            <a:alphaModFix/>
          </a:blip>
          <a:stretch>
            <a:fillRect/>
          </a:stretch>
        </p:blipFill>
        <p:spPr>
          <a:xfrm>
            <a:off x="4419600" y="304800"/>
            <a:ext cx="4419599" cy="6248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76200" y="76200"/>
            <a:ext cx="7772400" cy="381000"/>
          </a:xfrm>
          <a:prstGeom prst="rect">
            <a:avLst/>
          </a:prstGeom>
          <a:noFill/>
          <a:ln>
            <a:noFill/>
          </a:ln>
        </p:spPr>
        <p:txBody>
          <a:bodyPr lIns="91425" tIns="45700" rIns="91425" bIns="45700" anchor="ctr" anchorCtr="0">
            <a:noAutofit/>
          </a:bodyPr>
          <a:lstStyle/>
          <a:p>
            <a:pPr>
              <a:spcBef>
                <a:spcPts val="0"/>
              </a:spcBef>
              <a:buNone/>
            </a:pPr>
            <a:endParaRPr/>
          </a:p>
        </p:txBody>
      </p:sp>
      <p:sp>
        <p:nvSpPr>
          <p:cNvPr id="201" name="Shape 201"/>
          <p:cNvSpPr txBox="1">
            <a:spLocks noGrp="1"/>
          </p:cNvSpPr>
          <p:nvPr>
            <p:ph type="subTitle" idx="1"/>
          </p:nvPr>
        </p:nvSpPr>
        <p:spPr>
          <a:xfrm>
            <a:off x="152400" y="76200"/>
            <a:ext cx="8839199" cy="6781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Clr>
                <a:schemeClr val="dk1"/>
              </a:buClr>
              <a:buSzPct val="61111"/>
              <a:buFont typeface="Arial"/>
              <a:buChar char="●"/>
            </a:pPr>
            <a:r>
              <a:rPr lang="en-US" sz="1800" b="1" i="0" u="none" strike="noStrike" cap="none" baseline="0">
                <a:solidFill>
                  <a:schemeClr val="dk1"/>
                </a:solidFill>
                <a:latin typeface="Arial"/>
                <a:ea typeface="Arial"/>
                <a:cs typeface="Arial"/>
                <a:sym typeface="Arial"/>
              </a:rPr>
              <a:t>   </a:t>
            </a:r>
            <a:r>
              <a:rPr lang="en-US" sz="1800" b="1" i="0" u="sng" strike="noStrike" cap="none" baseline="0">
                <a:solidFill>
                  <a:srgbClr val="FF0000"/>
                </a:solidFill>
                <a:latin typeface="Arial"/>
                <a:ea typeface="Arial"/>
                <a:cs typeface="Arial"/>
                <a:sym typeface="Arial"/>
              </a:rPr>
              <a:t>In the mouth</a:t>
            </a:r>
            <a:r>
              <a:rPr lang="en-US" sz="1800" b="1" i="0" u="none" strike="noStrike" cap="none" baseline="0">
                <a:solidFill>
                  <a:srgbClr val="0000FF"/>
                </a:solidFill>
                <a:latin typeface="Arial"/>
                <a:ea typeface="Arial"/>
                <a:cs typeface="Arial"/>
                <a:sym typeface="Arial"/>
              </a:rPr>
              <a:t> :- the food is broken down into smaller particles by the teeth and mixed with saliva from the salivary glands. Saliva contains the enzyme salivary amylase which converts starch into sugar. Then the food passes through the oesophagus into the stomach.</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r>
              <a:rPr lang="en-US" sz="1800" b="1" i="0" u="sng" strike="noStrike" cap="none" baseline="0">
                <a:solidFill>
                  <a:srgbClr val="FF0000"/>
                </a:solidFill>
                <a:latin typeface="Arial"/>
                <a:ea typeface="Arial"/>
                <a:cs typeface="Arial"/>
                <a:sym typeface="Arial"/>
              </a:rPr>
              <a:t>In the stomach</a:t>
            </a:r>
            <a:r>
              <a:rPr lang="en-US" sz="1800" b="1" i="0" u="none" strike="noStrike" cap="none" baseline="0">
                <a:solidFill>
                  <a:srgbClr val="0000FF"/>
                </a:solidFill>
                <a:latin typeface="Arial"/>
                <a:ea typeface="Arial"/>
                <a:cs typeface="Arial"/>
                <a:sym typeface="Arial"/>
              </a:rPr>
              <a:t> :- the gastric glands produce gastric juice which contains the enzyme pepsin, hydrochloric acid and mucous. Pepsin breaks down proteins. Hydrochloric acid makes the medium acidic and helps in the action of pepsin. Mucous protects the walls of the stomach from the action of the acid. Then the food passes into the small intestine.</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r>
              <a:rPr lang="en-US" sz="1800" b="1" i="0" u="sng" strike="noStrike" cap="none" baseline="0">
                <a:solidFill>
                  <a:srgbClr val="FF0000"/>
                </a:solidFill>
                <a:latin typeface="Arial"/>
                <a:ea typeface="Arial"/>
                <a:cs typeface="Arial"/>
                <a:sym typeface="Arial"/>
              </a:rPr>
              <a:t>In the upper part of the small intestine called duodenum</a:t>
            </a:r>
            <a:r>
              <a:rPr lang="en-US" sz="1800" b="1" i="0" u="none" strike="noStrike" cap="none" baseline="0">
                <a:solidFill>
                  <a:srgbClr val="FF0000"/>
                </a:solidFill>
                <a:latin typeface="Arial"/>
                <a:ea typeface="Arial"/>
                <a:cs typeface="Arial"/>
                <a:sym typeface="Arial"/>
              </a:rPr>
              <a:t> :-</a:t>
            </a:r>
            <a:r>
              <a:rPr lang="en-US" sz="1800" b="1" i="0" u="none" strike="noStrike" cap="none" baseline="0">
                <a:solidFill>
                  <a:srgbClr val="0000FF"/>
                </a:solidFill>
                <a:latin typeface="Arial"/>
                <a:ea typeface="Arial"/>
                <a:cs typeface="Arial"/>
                <a:sym typeface="Arial"/>
              </a:rPr>
              <a:t> the food  is mixed with bile from liver and pancreatic juice from the pancreas. Bile breaks down fats into smaller globules. Pancreatic juice contains the enzymes trypsin and lipase. Trypsin breaks down proteins and lipase breaks down fats.</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r>
              <a:rPr lang="en-US" sz="1800" b="1" i="0" u="sng" strike="noStrike" cap="none" baseline="0">
                <a:solidFill>
                  <a:srgbClr val="FF0000"/>
                </a:solidFill>
                <a:latin typeface="Arial"/>
                <a:ea typeface="Arial"/>
                <a:cs typeface="Arial"/>
                <a:sym typeface="Arial"/>
              </a:rPr>
              <a:t>In the small intestine</a:t>
            </a:r>
            <a:r>
              <a:rPr lang="en-US" sz="1800" b="1" i="0" u="none" strike="noStrike" cap="none" baseline="0">
                <a:solidFill>
                  <a:srgbClr val="0000FF"/>
                </a:solidFill>
                <a:latin typeface="Arial"/>
                <a:ea typeface="Arial"/>
                <a:cs typeface="Arial"/>
                <a:sym typeface="Arial"/>
              </a:rPr>
              <a:t> :- the glands the walls of the small intestine produces intestinal juice. The enzymes of the intestinal juice coverts carbohydrates into glucose, fats into fatty acids and glycerol and proteins into amino acids. The walls of the small intestine has several finger like projections called villi having blood vessels. It helps to increase the surface area for the absorption of digested food. The digested food is absorbed by the blood and transported to all cells in the body. Then the undigested food passes  into the large intestine.</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r>
              <a:rPr lang="en-US" sz="1800" b="1" i="0" u="sng" strike="noStrike" cap="none" baseline="0">
                <a:solidFill>
                  <a:srgbClr val="FF0000"/>
                </a:solidFill>
                <a:latin typeface="Arial"/>
                <a:ea typeface="Arial"/>
                <a:cs typeface="Arial"/>
                <a:sym typeface="Arial"/>
              </a:rPr>
              <a:t>In the large intestine</a:t>
            </a:r>
            <a:r>
              <a:rPr lang="en-US" sz="1800" b="1" i="0" u="none" strike="noStrike" cap="none" baseline="0">
                <a:solidFill>
                  <a:srgbClr val="0000FF"/>
                </a:solidFill>
                <a:latin typeface="Arial"/>
                <a:ea typeface="Arial"/>
                <a:cs typeface="Arial"/>
                <a:sym typeface="Arial"/>
              </a:rPr>
              <a:t> :- water is absorbed and the waste material is removed through the anus.</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76200" y="76200"/>
            <a:ext cx="77724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7a) </a:t>
            </a:r>
            <a:r>
              <a:rPr lang="en-US" sz="2800" b="1" i="0" u="sng" strike="noStrike" cap="none" baseline="0">
                <a:solidFill>
                  <a:srgbClr val="FF0000"/>
                </a:solidFill>
                <a:latin typeface="Times New Roman"/>
                <a:ea typeface="Times New Roman"/>
                <a:cs typeface="Times New Roman"/>
                <a:sym typeface="Times New Roman"/>
              </a:rPr>
              <a:t>Respiration</a:t>
            </a:r>
            <a:r>
              <a:rPr lang="en-US" sz="2800" b="1" i="0" u="none" strike="noStrike" cap="none" baseline="0">
                <a:solidFill>
                  <a:srgbClr val="FF0000"/>
                </a:solidFill>
                <a:latin typeface="Times New Roman"/>
                <a:ea typeface="Times New Roman"/>
                <a:cs typeface="Times New Roman"/>
                <a:sym typeface="Times New Roman"/>
              </a:rPr>
              <a:t> :-</a:t>
            </a:r>
          </a:p>
        </p:txBody>
      </p:sp>
      <p:sp>
        <p:nvSpPr>
          <p:cNvPr id="207" name="Shape 207"/>
          <p:cNvSpPr txBox="1">
            <a:spLocks noGrp="1"/>
          </p:cNvSpPr>
          <p:nvPr>
            <p:ph type="subTitle" idx="1"/>
          </p:nvPr>
        </p:nvSpPr>
        <p:spPr>
          <a:xfrm>
            <a:off x="152400" y="762000"/>
            <a:ext cx="8915400" cy="53339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Respiration is the process by which food is burnt in the cells of the body with the help of oxygen to release energy. It takes place in the mitochondria of the cells.</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The energy released during respiration is used to make ATP molecules (Adenosine tri phosphate) from ADP molecules (Adenosine di phosphate) and inorganic phosphate.</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Energy</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ADP  +  Phosphate                                  ATP</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from respiration</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Energy is stored in the cells in the form of ATP molecules. When the cells need energy, ATP is broken down in the presence of water to form ADP and energy is released. </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water</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ATP                               ADP  +  Energy</a:t>
            </a:r>
          </a:p>
        </p:txBody>
      </p:sp>
      <p:cxnSp>
        <p:nvCxnSpPr>
          <p:cNvPr id="208" name="Shape 208"/>
          <p:cNvCxnSpPr/>
          <p:nvPr/>
        </p:nvCxnSpPr>
        <p:spPr>
          <a:xfrm>
            <a:off x="2971800" y="3276600"/>
            <a:ext cx="1981199" cy="0"/>
          </a:xfrm>
          <a:prstGeom prst="straightConnector1">
            <a:avLst/>
          </a:prstGeom>
          <a:noFill/>
          <a:ln w="28575" cap="rnd">
            <a:solidFill>
              <a:srgbClr val="0000FF"/>
            </a:solidFill>
            <a:prstDash val="solid"/>
            <a:miter/>
            <a:headEnd type="none" w="med" len="med"/>
            <a:tailEnd type="triangle" w="lg" len="lg"/>
          </a:ln>
        </p:spPr>
      </p:cxnSp>
      <p:cxnSp>
        <p:nvCxnSpPr>
          <p:cNvPr id="209" name="Shape 209"/>
          <p:cNvCxnSpPr/>
          <p:nvPr/>
        </p:nvCxnSpPr>
        <p:spPr>
          <a:xfrm>
            <a:off x="2057400" y="5334000"/>
            <a:ext cx="1828800" cy="0"/>
          </a:xfrm>
          <a:prstGeom prst="straightConnector1">
            <a:avLst/>
          </a:prstGeom>
          <a:noFill/>
          <a:ln w="28575" cap="rnd">
            <a:solidFill>
              <a:srgbClr val="0000FF"/>
            </a:solidFill>
            <a:prstDash val="solid"/>
            <a:miter/>
            <a:headEnd type="none" w="med" len="med"/>
            <a:tailEnd type="triangle" w="lg" len="lg"/>
          </a:ln>
        </p:spPr>
      </p:cxn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76200" y="76200"/>
            <a:ext cx="7772400" cy="381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000" b="1" i="0" u="none" strike="noStrike" cap="none" baseline="0">
                <a:solidFill>
                  <a:srgbClr val="FF0000"/>
                </a:solidFill>
                <a:latin typeface="Arial"/>
                <a:ea typeface="Arial"/>
                <a:cs typeface="Arial"/>
                <a:sym typeface="Arial"/>
              </a:rPr>
              <a:t>b) </a:t>
            </a:r>
            <a:r>
              <a:rPr lang="en-US" sz="2000" b="1" i="0" u="sng" strike="noStrike" cap="none" baseline="0">
                <a:solidFill>
                  <a:srgbClr val="FF0000"/>
                </a:solidFill>
                <a:latin typeface="Arial"/>
                <a:ea typeface="Arial"/>
                <a:cs typeface="Arial"/>
                <a:sym typeface="Arial"/>
              </a:rPr>
              <a:t>Types of respiration</a:t>
            </a:r>
            <a:r>
              <a:rPr lang="en-US" sz="2000" b="1" i="0" u="none" strike="noStrike" cap="none" baseline="0">
                <a:solidFill>
                  <a:srgbClr val="FF0000"/>
                </a:solidFill>
                <a:latin typeface="Arial"/>
                <a:ea typeface="Arial"/>
                <a:cs typeface="Arial"/>
                <a:sym typeface="Arial"/>
              </a:rPr>
              <a:t> :-</a:t>
            </a:r>
          </a:p>
        </p:txBody>
      </p:sp>
      <p:sp>
        <p:nvSpPr>
          <p:cNvPr id="215" name="Shape 215"/>
          <p:cNvSpPr txBox="1">
            <a:spLocks noGrp="1"/>
          </p:cNvSpPr>
          <p:nvPr>
            <p:ph type="subTitle" idx="1"/>
          </p:nvPr>
        </p:nvSpPr>
        <p:spPr>
          <a:xfrm>
            <a:off x="152400" y="457200"/>
            <a:ext cx="8839199" cy="6324600"/>
          </a:xfrm>
          <a:prstGeom prst="rect">
            <a:avLst/>
          </a:prstGeom>
          <a:noFill/>
          <a:ln>
            <a:noFill/>
          </a:ln>
        </p:spPr>
        <p:txBody>
          <a:bodyPr lIns="91425" tIns="45700" rIns="91425" bIns="45700" anchor="t" anchorCtr="0">
            <a:noAutofit/>
          </a:bodyPr>
          <a:lstStyle/>
          <a:p>
            <a:pPr marL="0" marR="0" lvl="0" indent="0" algn="l" rtl="0">
              <a:lnSpc>
                <a:spcPct val="90000"/>
              </a:lnSpc>
              <a:spcBef>
                <a:spcPts val="360"/>
              </a:spcBef>
              <a:spcAft>
                <a:spcPts val="0"/>
              </a:spcAft>
              <a:buClr>
                <a:schemeClr val="dk1"/>
              </a:buClr>
              <a:buSzPct val="61111"/>
              <a:buFont typeface="Arial"/>
              <a:buChar char="●"/>
            </a:pPr>
            <a:r>
              <a:rPr lang="en-US" sz="1800" b="1" i="0" u="none" strike="noStrike" cap="none" baseline="0">
                <a:solidFill>
                  <a:schemeClr val="dk1"/>
                </a:solidFill>
                <a:latin typeface="Arial"/>
                <a:ea typeface="Arial"/>
                <a:cs typeface="Arial"/>
                <a:sym typeface="Arial"/>
              </a:rPr>
              <a:t>   </a:t>
            </a:r>
            <a:r>
              <a:rPr lang="en-US" sz="1600" b="1" i="0" u="none" strike="noStrike" cap="none" baseline="0">
                <a:solidFill>
                  <a:srgbClr val="0000FF"/>
                </a:solidFill>
                <a:latin typeface="Arial"/>
                <a:ea typeface="Arial"/>
                <a:cs typeface="Arial"/>
                <a:sym typeface="Arial"/>
              </a:rPr>
              <a:t>There are two main types of respiration. They are aerobic and anaerobic respiration.</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FF0000"/>
                </a:solidFill>
                <a:latin typeface="Arial"/>
                <a:ea typeface="Arial"/>
                <a:cs typeface="Arial"/>
                <a:sym typeface="Arial"/>
              </a:rPr>
              <a:t>i) </a:t>
            </a:r>
            <a:r>
              <a:rPr lang="en-US" sz="1600" b="1" i="0" u="sng" strike="noStrike" cap="none" baseline="0">
                <a:solidFill>
                  <a:srgbClr val="FF0000"/>
                </a:solidFill>
                <a:latin typeface="Arial"/>
                <a:ea typeface="Arial"/>
                <a:cs typeface="Arial"/>
                <a:sym typeface="Arial"/>
              </a:rPr>
              <a:t>Aerobic respiration</a:t>
            </a:r>
            <a:r>
              <a:rPr lang="en-US" sz="1600" b="1" i="0" u="none" strike="noStrike" cap="none" baseline="0">
                <a:solidFill>
                  <a:srgbClr val="FF0000"/>
                </a:solidFill>
                <a:latin typeface="Arial"/>
                <a:ea typeface="Arial"/>
                <a:cs typeface="Arial"/>
                <a:sym typeface="Arial"/>
              </a:rPr>
              <a:t> :-</a:t>
            </a:r>
            <a:r>
              <a:rPr lang="en-US" sz="1600" b="1" i="0" u="none" strike="noStrike" cap="none" baseline="0">
                <a:solidFill>
                  <a:srgbClr val="0000FF"/>
                </a:solidFill>
                <a:latin typeface="Arial"/>
                <a:ea typeface="Arial"/>
                <a:cs typeface="Arial"/>
                <a:sym typeface="Arial"/>
              </a:rPr>
              <a:t> takes place in the presence of oxygen. It produces more energy. The end products are carbon dioxide, water and energy. It takes place in most organisms.</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In aerobic respiration glucose is converted into pyruvate in the cytoplasm in the presence of oxygen and then in the presence of oxygen, pyruvate is converted into carbon dioxide, water and energy in the mitochondria.         </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presence of oxygen                  presence of oxygen</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Glucose                                     Pyruvate                                   CO</a:t>
            </a:r>
            <a:r>
              <a:rPr lang="en-US" sz="1600" b="1" i="0" u="none" strike="noStrike" cap="none" baseline="-25000">
                <a:solidFill>
                  <a:srgbClr val="0000FF"/>
                </a:solidFill>
                <a:latin typeface="Arial"/>
                <a:ea typeface="Arial"/>
                <a:cs typeface="Arial"/>
                <a:sym typeface="Arial"/>
              </a:rPr>
              <a:t>2</a:t>
            </a:r>
            <a:r>
              <a:rPr lang="en-US" sz="1600" b="1" i="0" u="none" strike="noStrike" cap="none" baseline="0">
                <a:solidFill>
                  <a:srgbClr val="0000FF"/>
                </a:solidFill>
                <a:latin typeface="Arial"/>
                <a:ea typeface="Arial"/>
                <a:cs typeface="Arial"/>
                <a:sym typeface="Arial"/>
              </a:rPr>
              <a:t> + H</a:t>
            </a:r>
            <a:r>
              <a:rPr lang="en-US" sz="1600" b="1" i="0" u="none" strike="noStrike" cap="none" baseline="-25000">
                <a:solidFill>
                  <a:srgbClr val="0000FF"/>
                </a:solidFill>
                <a:latin typeface="Arial"/>
                <a:ea typeface="Arial"/>
                <a:cs typeface="Arial"/>
                <a:sym typeface="Arial"/>
              </a:rPr>
              <a:t>2</a:t>
            </a:r>
            <a:r>
              <a:rPr lang="en-US" sz="1600" b="1" i="0" u="none" strike="noStrike" cap="none" baseline="0">
                <a:solidFill>
                  <a:srgbClr val="0000FF"/>
                </a:solidFill>
                <a:latin typeface="Arial"/>
                <a:ea typeface="Arial"/>
                <a:cs typeface="Arial"/>
                <a:sym typeface="Arial"/>
              </a:rPr>
              <a:t>O + Energy</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in cytoplasm                           in mitochondria</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FF0000"/>
                </a:solidFill>
                <a:latin typeface="Arial"/>
                <a:ea typeface="Arial"/>
                <a:cs typeface="Arial"/>
                <a:sym typeface="Arial"/>
              </a:rPr>
              <a:t>ii) </a:t>
            </a:r>
            <a:r>
              <a:rPr lang="en-US" sz="1600" b="1" i="0" u="sng" strike="noStrike" cap="none" baseline="0">
                <a:solidFill>
                  <a:srgbClr val="FF0000"/>
                </a:solidFill>
                <a:latin typeface="Arial"/>
                <a:ea typeface="Arial"/>
                <a:cs typeface="Arial"/>
                <a:sym typeface="Arial"/>
              </a:rPr>
              <a:t>Anaerobic respiration</a:t>
            </a:r>
            <a:r>
              <a:rPr lang="en-US" sz="1600" b="1" i="0" u="none" strike="noStrike" cap="none" baseline="0">
                <a:solidFill>
                  <a:srgbClr val="FF0000"/>
                </a:solidFill>
                <a:latin typeface="Arial"/>
                <a:ea typeface="Arial"/>
                <a:cs typeface="Arial"/>
                <a:sym typeface="Arial"/>
              </a:rPr>
              <a:t> :-</a:t>
            </a:r>
            <a:r>
              <a:rPr lang="en-US" sz="1600" b="1" i="0" u="none" strike="noStrike" cap="none" baseline="0">
                <a:solidFill>
                  <a:srgbClr val="0000FF"/>
                </a:solidFill>
                <a:latin typeface="Arial"/>
                <a:ea typeface="Arial"/>
                <a:cs typeface="Arial"/>
                <a:sym typeface="Arial"/>
              </a:rPr>
              <a:t> takes place in the absence of oxygen. It produces less energy. The end products are lactic acid or ethanol, carbon dioxide, and energy. It takes place in muscle cells and yeast.</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In anaerobic respiration in muscle cells, glucose is converted into pyruvate and in the absence of oxygen pyruvate is converted into lactic acid and energy.</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presence of oxygen                   absence of oxygen</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Glucose                                     Pyruvate                                   Lactic acid + Energy</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in cytoplasm                             in muscle cells</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In anaerobic respiration in yeast, glucose is converted into pyruvate and in the absence of oxygen pyruvate is converted into ethanol, carbondioxide and energy. This process is called fermentation.</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presence of oxygen                   absence of oxygen</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Glucose                                     Pyruvate                                   Ethanol + CO</a:t>
            </a:r>
            <a:r>
              <a:rPr lang="en-US" sz="1600" b="1" i="0" u="none" strike="noStrike" cap="none" baseline="-25000">
                <a:solidFill>
                  <a:srgbClr val="0000FF"/>
                </a:solidFill>
                <a:latin typeface="Arial"/>
                <a:ea typeface="Arial"/>
                <a:cs typeface="Arial"/>
                <a:sym typeface="Arial"/>
              </a:rPr>
              <a:t>2</a:t>
            </a:r>
            <a:r>
              <a:rPr lang="en-US" sz="1600" b="1" i="0" u="none" strike="noStrike" cap="none" baseline="0">
                <a:solidFill>
                  <a:srgbClr val="0000FF"/>
                </a:solidFill>
                <a:latin typeface="Arial"/>
                <a:ea typeface="Arial"/>
                <a:cs typeface="Arial"/>
                <a:sym typeface="Arial"/>
              </a:rPr>
              <a:t> + Energy</a:t>
            </a:r>
          </a:p>
          <a:p>
            <a:pPr marL="0" marR="0" lvl="0" indent="0" algn="l" rtl="0">
              <a:lnSpc>
                <a:spcPct val="90000"/>
              </a:lnSpc>
              <a:spcBef>
                <a:spcPts val="360"/>
              </a:spcBef>
              <a:spcAft>
                <a:spcPts val="0"/>
              </a:spcAft>
              <a:buClr>
                <a:schemeClr val="dk1"/>
              </a:buClr>
              <a:buSzPct val="68750"/>
              <a:buFont typeface="Arial"/>
              <a:buChar char="●"/>
            </a:pPr>
            <a:r>
              <a:rPr lang="en-US" sz="1600" b="1" i="0" u="none" strike="noStrike" cap="none" baseline="0">
                <a:solidFill>
                  <a:srgbClr val="0000FF"/>
                </a:solidFill>
                <a:latin typeface="Arial"/>
                <a:ea typeface="Arial"/>
                <a:cs typeface="Arial"/>
                <a:sym typeface="Arial"/>
              </a:rPr>
              <a:t>                   in cytoplasm                                  in yeast</a:t>
            </a:r>
          </a:p>
        </p:txBody>
      </p:sp>
      <p:cxnSp>
        <p:nvCxnSpPr>
          <p:cNvPr id="216" name="Shape 216"/>
          <p:cNvCxnSpPr/>
          <p:nvPr/>
        </p:nvCxnSpPr>
        <p:spPr>
          <a:xfrm>
            <a:off x="1143000" y="2590800"/>
            <a:ext cx="1904999" cy="0"/>
          </a:xfrm>
          <a:prstGeom prst="straightConnector1">
            <a:avLst/>
          </a:prstGeom>
          <a:noFill/>
          <a:ln w="28575" cap="rnd">
            <a:solidFill>
              <a:srgbClr val="0000FF"/>
            </a:solidFill>
            <a:prstDash val="solid"/>
            <a:miter/>
            <a:headEnd type="none" w="med" len="med"/>
            <a:tailEnd type="triangle" w="lg" len="lg"/>
          </a:ln>
        </p:spPr>
      </p:cxnSp>
      <p:cxnSp>
        <p:nvCxnSpPr>
          <p:cNvPr id="217" name="Shape 217"/>
          <p:cNvCxnSpPr/>
          <p:nvPr/>
        </p:nvCxnSpPr>
        <p:spPr>
          <a:xfrm>
            <a:off x="4114800" y="2590800"/>
            <a:ext cx="1828800" cy="0"/>
          </a:xfrm>
          <a:prstGeom prst="straightConnector1">
            <a:avLst/>
          </a:prstGeom>
          <a:noFill/>
          <a:ln w="28575" cap="rnd">
            <a:solidFill>
              <a:srgbClr val="0000FF"/>
            </a:solidFill>
            <a:prstDash val="solid"/>
            <a:miter/>
            <a:headEnd type="none" w="med" len="med"/>
            <a:tailEnd type="triangle" w="lg" len="lg"/>
          </a:ln>
        </p:spPr>
      </p:cxnSp>
      <p:cxnSp>
        <p:nvCxnSpPr>
          <p:cNvPr id="218" name="Shape 218"/>
          <p:cNvCxnSpPr/>
          <p:nvPr/>
        </p:nvCxnSpPr>
        <p:spPr>
          <a:xfrm>
            <a:off x="1143000" y="4648200"/>
            <a:ext cx="1828800" cy="0"/>
          </a:xfrm>
          <a:prstGeom prst="straightConnector1">
            <a:avLst/>
          </a:prstGeom>
          <a:noFill/>
          <a:ln w="28575" cap="rnd">
            <a:solidFill>
              <a:srgbClr val="0000FF"/>
            </a:solidFill>
            <a:prstDash val="solid"/>
            <a:miter/>
            <a:headEnd type="none" w="med" len="med"/>
            <a:tailEnd type="triangle" w="lg" len="lg"/>
          </a:ln>
        </p:spPr>
      </p:cxnSp>
      <p:cxnSp>
        <p:nvCxnSpPr>
          <p:cNvPr id="219" name="Shape 219"/>
          <p:cNvCxnSpPr/>
          <p:nvPr/>
        </p:nvCxnSpPr>
        <p:spPr>
          <a:xfrm>
            <a:off x="4114800" y="4648200"/>
            <a:ext cx="1828800" cy="0"/>
          </a:xfrm>
          <a:prstGeom prst="straightConnector1">
            <a:avLst/>
          </a:prstGeom>
          <a:noFill/>
          <a:ln w="28575" cap="rnd">
            <a:solidFill>
              <a:srgbClr val="0000FF"/>
            </a:solidFill>
            <a:prstDash val="solid"/>
            <a:miter/>
            <a:headEnd type="none" w="med" len="med"/>
            <a:tailEnd type="triangle" w="lg" len="lg"/>
          </a:ln>
        </p:spPr>
      </p:cxnSp>
      <p:cxnSp>
        <p:nvCxnSpPr>
          <p:cNvPr id="220" name="Shape 220"/>
          <p:cNvCxnSpPr/>
          <p:nvPr/>
        </p:nvCxnSpPr>
        <p:spPr>
          <a:xfrm>
            <a:off x="1143000" y="6172200"/>
            <a:ext cx="1828800" cy="0"/>
          </a:xfrm>
          <a:prstGeom prst="straightConnector1">
            <a:avLst/>
          </a:prstGeom>
          <a:noFill/>
          <a:ln w="28575" cap="rnd">
            <a:solidFill>
              <a:srgbClr val="0000FF"/>
            </a:solidFill>
            <a:prstDash val="solid"/>
            <a:miter/>
            <a:headEnd type="none" w="med" len="med"/>
            <a:tailEnd type="triangle" w="lg" len="lg"/>
          </a:ln>
        </p:spPr>
      </p:cxnSp>
      <p:cxnSp>
        <p:nvCxnSpPr>
          <p:cNvPr id="221" name="Shape 221"/>
          <p:cNvCxnSpPr/>
          <p:nvPr/>
        </p:nvCxnSpPr>
        <p:spPr>
          <a:xfrm>
            <a:off x="4114800" y="6172200"/>
            <a:ext cx="1828800" cy="0"/>
          </a:xfrm>
          <a:prstGeom prst="straightConnector1">
            <a:avLst/>
          </a:prstGeom>
          <a:noFill/>
          <a:ln w="28575" cap="rnd">
            <a:solidFill>
              <a:srgbClr val="0000FF"/>
            </a:solidFill>
            <a:prstDash val="solid"/>
            <a:miter/>
            <a:headEnd type="none" w="med" len="med"/>
            <a:tailEnd type="triangle" w="lg" len="lg"/>
          </a:ln>
        </p:spPr>
      </p:cxn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76200" y="76200"/>
            <a:ext cx="8686800" cy="5365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chemeClr val="dk2"/>
                </a:solidFill>
                <a:latin typeface="Arial"/>
                <a:ea typeface="Arial"/>
                <a:cs typeface="Arial"/>
                <a:sym typeface="Arial"/>
              </a:rPr>
              <a:t>  </a:t>
            </a:r>
            <a:r>
              <a:rPr lang="en-US" sz="2800" b="1" i="0" u="sng" strike="noStrike" cap="none" baseline="0">
                <a:solidFill>
                  <a:srgbClr val="FF0000"/>
                </a:solidFill>
                <a:latin typeface="Arial"/>
                <a:ea typeface="Arial"/>
                <a:cs typeface="Arial"/>
                <a:sym typeface="Arial"/>
              </a:rPr>
              <a:t>Breakdown of glucose by various pathways</a:t>
            </a:r>
            <a:r>
              <a:rPr lang="en-US" sz="2800" b="1" i="0" u="none" strike="noStrike" cap="none" baseline="0">
                <a:solidFill>
                  <a:srgbClr val="FF0000"/>
                </a:solidFill>
                <a:latin typeface="Arial"/>
                <a:ea typeface="Arial"/>
                <a:cs typeface="Arial"/>
                <a:sym typeface="Arial"/>
              </a:rPr>
              <a:t> :-</a:t>
            </a:r>
          </a:p>
        </p:txBody>
      </p:sp>
      <p:sp>
        <p:nvSpPr>
          <p:cNvPr id="227" name="Shape 227"/>
          <p:cNvSpPr txBox="1">
            <a:spLocks noGrp="1"/>
          </p:cNvSpPr>
          <p:nvPr>
            <p:ph type="subTitle" idx="1"/>
          </p:nvPr>
        </p:nvSpPr>
        <p:spPr>
          <a:xfrm>
            <a:off x="152400" y="685800"/>
            <a:ext cx="8839199" cy="5943599"/>
          </a:xfrm>
          <a:prstGeom prst="rect">
            <a:avLst/>
          </a:prstGeom>
          <a:noFill/>
          <a:ln>
            <a:noFill/>
          </a:ln>
        </p:spPr>
        <p:txBody>
          <a:bodyPr lIns="91425" tIns="45700" rIns="91425" bIns="45700" anchor="t" anchorCtr="0">
            <a:noAutofit/>
          </a:bodyPr>
          <a:lstStyle/>
          <a:p>
            <a:pPr marL="342900" marR="0" lvl="0" indent="-273050" algn="l" rtl="0">
              <a:spcBef>
                <a:spcPts val="36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1800" b="1" i="0" u="none" strike="noStrike" cap="none" baseline="0">
                <a:solidFill>
                  <a:srgbClr val="0000FF"/>
                </a:solidFill>
                <a:latin typeface="Arial"/>
                <a:ea typeface="Arial"/>
                <a:cs typeface="Arial"/>
                <a:sym typeface="Arial"/>
              </a:rPr>
              <a:t>presence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of oxygen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CO</a:t>
            </a:r>
            <a:r>
              <a:rPr lang="en-US" sz="1800" b="1" i="0" u="none" strike="noStrike" cap="none" baseline="-25000">
                <a:solidFill>
                  <a:srgbClr val="0000FF"/>
                </a:solidFill>
                <a:latin typeface="Arial"/>
                <a:ea typeface="Arial"/>
                <a:cs typeface="Arial"/>
                <a:sym typeface="Arial"/>
              </a:rPr>
              <a:t>2</a:t>
            </a:r>
            <a:r>
              <a:rPr lang="en-US" sz="1800" b="1" i="0" u="none" strike="noStrike" cap="none" baseline="0">
                <a:solidFill>
                  <a:srgbClr val="0000FF"/>
                </a:solidFill>
                <a:latin typeface="Arial"/>
                <a:ea typeface="Arial"/>
                <a:cs typeface="Arial"/>
                <a:sym typeface="Arial"/>
              </a:rPr>
              <a:t> + H</a:t>
            </a:r>
            <a:r>
              <a:rPr lang="en-US" sz="1800" b="1" i="0" u="none" strike="noStrike" cap="none" baseline="-25000">
                <a:solidFill>
                  <a:srgbClr val="0000FF"/>
                </a:solidFill>
                <a:latin typeface="Arial"/>
                <a:ea typeface="Arial"/>
                <a:cs typeface="Arial"/>
                <a:sym typeface="Arial"/>
              </a:rPr>
              <a:t>2</a:t>
            </a:r>
            <a:r>
              <a:rPr lang="en-US" sz="1800" b="1" i="0" u="none" strike="noStrike" cap="none" baseline="0">
                <a:solidFill>
                  <a:srgbClr val="0000FF"/>
                </a:solidFill>
                <a:latin typeface="Arial"/>
                <a:ea typeface="Arial"/>
                <a:cs typeface="Arial"/>
                <a:sym typeface="Arial"/>
              </a:rPr>
              <a:t>O  +  Energy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(in mitochondria)</a:t>
            </a:r>
          </a:p>
          <a:p>
            <a:pPr marL="342900" marR="0" lvl="0" indent="-273050" algn="l" rtl="0">
              <a:spcBef>
                <a:spcPts val="36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presence                                absence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of oxygen                               of oxygen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Glucose                      Pyruvate                                      Lactic acid  +  Energy</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in cytoplasm       +                  (in muscle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Energy                cells)</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absence </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of oxygen</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Ethanol  +  CO</a:t>
            </a:r>
            <a:r>
              <a:rPr lang="en-US" sz="1800" b="1" i="0" u="none" strike="noStrike" cap="none" baseline="-25000">
                <a:solidFill>
                  <a:srgbClr val="0000FF"/>
                </a:solidFill>
                <a:latin typeface="Arial"/>
                <a:ea typeface="Arial"/>
                <a:cs typeface="Arial"/>
                <a:sym typeface="Arial"/>
              </a:rPr>
              <a:t>2 </a:t>
            </a:r>
            <a:r>
              <a:rPr lang="en-US" sz="1800" b="1" i="0" u="none" strike="noStrike" cap="none" baseline="0">
                <a:solidFill>
                  <a:srgbClr val="0000FF"/>
                </a:solidFill>
                <a:latin typeface="Arial"/>
                <a:ea typeface="Arial"/>
                <a:cs typeface="Arial"/>
                <a:sym typeface="Arial"/>
              </a:rPr>
              <a:t> +  Energy</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(in yeast)</a:t>
            </a:r>
          </a:p>
          <a:p>
            <a:pPr marL="0" marR="0" lvl="0" indent="0" algn="l" rtl="0">
              <a:spcBef>
                <a:spcPts val="360"/>
              </a:spcBef>
              <a:spcAft>
                <a:spcPts val="0"/>
              </a:spcAft>
              <a:buClr>
                <a:schemeClr val="dk1"/>
              </a:buClr>
              <a:buSzPct val="61111"/>
              <a:buFont typeface="Arial"/>
              <a:buChar char="●"/>
            </a:pPr>
            <a:r>
              <a:rPr lang="en-US" sz="1800" b="1" i="0" u="none" strike="noStrike" cap="none" baseline="0">
                <a:solidFill>
                  <a:srgbClr val="0000FF"/>
                </a:solidFill>
                <a:latin typeface="Arial"/>
                <a:ea typeface="Arial"/>
                <a:cs typeface="Arial"/>
                <a:sym typeface="Arial"/>
              </a:rPr>
              <a:t>                                                                  </a:t>
            </a:r>
          </a:p>
        </p:txBody>
      </p:sp>
      <p:cxnSp>
        <p:nvCxnSpPr>
          <p:cNvPr id="228" name="Shape 228"/>
          <p:cNvCxnSpPr/>
          <p:nvPr/>
        </p:nvCxnSpPr>
        <p:spPr>
          <a:xfrm>
            <a:off x="1219200" y="3581400"/>
            <a:ext cx="1219199" cy="0"/>
          </a:xfrm>
          <a:prstGeom prst="straightConnector1">
            <a:avLst/>
          </a:prstGeom>
          <a:noFill/>
          <a:ln w="28575" cap="rnd">
            <a:solidFill>
              <a:schemeClr val="dk1"/>
            </a:solidFill>
            <a:prstDash val="solid"/>
            <a:miter/>
            <a:headEnd type="none" w="med" len="med"/>
            <a:tailEnd type="triangle" w="lg" len="lg"/>
          </a:ln>
        </p:spPr>
      </p:cxnSp>
      <p:cxnSp>
        <p:nvCxnSpPr>
          <p:cNvPr id="229" name="Shape 229"/>
          <p:cNvCxnSpPr/>
          <p:nvPr/>
        </p:nvCxnSpPr>
        <p:spPr>
          <a:xfrm>
            <a:off x="3581400" y="3581400"/>
            <a:ext cx="457200" cy="0"/>
          </a:xfrm>
          <a:prstGeom prst="straightConnector1">
            <a:avLst/>
          </a:prstGeom>
          <a:noFill/>
          <a:ln w="28575" cap="rnd">
            <a:solidFill>
              <a:schemeClr val="dk1"/>
            </a:solidFill>
            <a:prstDash val="solid"/>
            <a:miter/>
            <a:headEnd type="none" w="med" len="med"/>
            <a:tailEnd type="none" w="med" len="med"/>
          </a:ln>
        </p:spPr>
      </p:cxnSp>
      <p:cxnSp>
        <p:nvCxnSpPr>
          <p:cNvPr id="230" name="Shape 230"/>
          <p:cNvCxnSpPr/>
          <p:nvPr/>
        </p:nvCxnSpPr>
        <p:spPr>
          <a:xfrm rot="10800000">
            <a:off x="4038600" y="1905000"/>
            <a:ext cx="0" cy="1676399"/>
          </a:xfrm>
          <a:prstGeom prst="straightConnector1">
            <a:avLst/>
          </a:prstGeom>
          <a:noFill/>
          <a:ln w="28575" cap="rnd">
            <a:solidFill>
              <a:schemeClr val="dk1"/>
            </a:solidFill>
            <a:prstDash val="solid"/>
            <a:miter/>
            <a:headEnd type="none" w="med" len="med"/>
            <a:tailEnd type="none" w="med" len="med"/>
          </a:ln>
        </p:spPr>
      </p:cxnSp>
      <p:cxnSp>
        <p:nvCxnSpPr>
          <p:cNvPr id="231" name="Shape 231"/>
          <p:cNvCxnSpPr/>
          <p:nvPr/>
        </p:nvCxnSpPr>
        <p:spPr>
          <a:xfrm>
            <a:off x="4038600" y="1905000"/>
            <a:ext cx="1752600" cy="0"/>
          </a:xfrm>
          <a:prstGeom prst="straightConnector1">
            <a:avLst/>
          </a:prstGeom>
          <a:noFill/>
          <a:ln w="28575" cap="rnd">
            <a:solidFill>
              <a:schemeClr val="dk1"/>
            </a:solidFill>
            <a:prstDash val="solid"/>
            <a:miter/>
            <a:headEnd type="none" w="med" len="med"/>
            <a:tailEnd type="triangle" w="lg" len="lg"/>
          </a:ln>
        </p:spPr>
      </p:cxnSp>
      <p:cxnSp>
        <p:nvCxnSpPr>
          <p:cNvPr id="232" name="Shape 232"/>
          <p:cNvCxnSpPr/>
          <p:nvPr/>
        </p:nvCxnSpPr>
        <p:spPr>
          <a:xfrm>
            <a:off x="4038600" y="3581400"/>
            <a:ext cx="1752600" cy="0"/>
          </a:xfrm>
          <a:prstGeom prst="straightConnector1">
            <a:avLst/>
          </a:prstGeom>
          <a:noFill/>
          <a:ln w="28575" cap="rnd">
            <a:solidFill>
              <a:schemeClr val="dk1"/>
            </a:solidFill>
            <a:prstDash val="solid"/>
            <a:miter/>
            <a:headEnd type="none" w="med" len="med"/>
            <a:tailEnd type="triangle" w="lg" len="lg"/>
          </a:ln>
        </p:spPr>
      </p:cxnSp>
      <p:cxnSp>
        <p:nvCxnSpPr>
          <p:cNvPr id="233" name="Shape 233"/>
          <p:cNvCxnSpPr/>
          <p:nvPr/>
        </p:nvCxnSpPr>
        <p:spPr>
          <a:xfrm rot="10800000">
            <a:off x="4038600" y="3581400"/>
            <a:ext cx="0" cy="1981199"/>
          </a:xfrm>
          <a:prstGeom prst="straightConnector1">
            <a:avLst/>
          </a:prstGeom>
          <a:noFill/>
          <a:ln w="28575" cap="rnd">
            <a:solidFill>
              <a:schemeClr val="dk1"/>
            </a:solidFill>
            <a:prstDash val="solid"/>
            <a:miter/>
            <a:headEnd type="none" w="med" len="med"/>
            <a:tailEnd type="none" w="med" len="med"/>
          </a:ln>
        </p:spPr>
      </p:cxnSp>
      <p:cxnSp>
        <p:nvCxnSpPr>
          <p:cNvPr id="234" name="Shape 234"/>
          <p:cNvCxnSpPr/>
          <p:nvPr/>
        </p:nvCxnSpPr>
        <p:spPr>
          <a:xfrm>
            <a:off x="4038600" y="5562600"/>
            <a:ext cx="1752600" cy="0"/>
          </a:xfrm>
          <a:prstGeom prst="straightConnector1">
            <a:avLst/>
          </a:prstGeom>
          <a:noFill/>
          <a:ln w="28575" cap="rnd">
            <a:solidFill>
              <a:schemeClr val="dk1"/>
            </a:solidFill>
            <a:prstDash val="solid"/>
            <a:miter/>
            <a:headEnd type="none" w="med" len="med"/>
            <a:tailEnd type="triangle" w="lg" len="lg"/>
          </a:ln>
        </p:spPr>
      </p:cxn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Shape 239"/>
          <p:cNvSpPr txBox="1">
            <a:spLocks noGrp="1"/>
          </p:cNvSpPr>
          <p:nvPr>
            <p:ph type="ctrTitle"/>
          </p:nvPr>
        </p:nvSpPr>
        <p:spPr>
          <a:xfrm>
            <a:off x="76200" y="76200"/>
            <a:ext cx="7772400" cy="612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Arial"/>
                <a:ea typeface="Arial"/>
                <a:cs typeface="Arial"/>
                <a:sym typeface="Arial"/>
              </a:rPr>
              <a:t>b) </a:t>
            </a:r>
            <a:r>
              <a:rPr lang="en-US" sz="2800" b="1" i="0" u="sng" strike="noStrike" cap="none" baseline="0">
                <a:solidFill>
                  <a:srgbClr val="FF0000"/>
                </a:solidFill>
                <a:latin typeface="Arial"/>
                <a:ea typeface="Arial"/>
                <a:cs typeface="Arial"/>
                <a:sym typeface="Arial"/>
              </a:rPr>
              <a:t>Respiration in Humans</a:t>
            </a:r>
            <a:r>
              <a:rPr lang="en-US" sz="2800" b="1" i="0" u="none" strike="noStrike" cap="none" baseline="0">
                <a:solidFill>
                  <a:srgbClr val="FF0000"/>
                </a:solidFill>
                <a:latin typeface="Arial"/>
                <a:ea typeface="Arial"/>
                <a:cs typeface="Arial"/>
                <a:sym typeface="Arial"/>
              </a:rPr>
              <a:t> :-</a:t>
            </a:r>
          </a:p>
        </p:txBody>
      </p:sp>
      <p:sp>
        <p:nvSpPr>
          <p:cNvPr id="240" name="Shape 240"/>
          <p:cNvSpPr txBox="1">
            <a:spLocks noGrp="1"/>
          </p:cNvSpPr>
          <p:nvPr>
            <p:ph type="subTitle" idx="1"/>
          </p:nvPr>
        </p:nvSpPr>
        <p:spPr>
          <a:xfrm>
            <a:off x="76200" y="609600"/>
            <a:ext cx="8915400" cy="58674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The main organs of the respiratory system are nostrils, nasal cavity, pharynx, larynx, trachea, bronchi,  bronchioles, lungs and diaphragm.</a:t>
            </a:r>
            <a:r>
              <a:rPr lang="en-US" sz="2000" b="1" i="0" u="none" strike="noStrike" cap="none" baseline="0">
                <a:solidFill>
                  <a:schemeClr val="dk1"/>
                </a:solidFill>
                <a:latin typeface="Arial"/>
                <a:ea typeface="Arial"/>
                <a:cs typeface="Arial"/>
                <a:sym typeface="Arial"/>
              </a:rPr>
              <a:t> </a:t>
            </a:r>
          </a:p>
        </p:txBody>
      </p:sp>
      <p:pic>
        <p:nvPicPr>
          <p:cNvPr id="241" name="Shape 241"/>
          <p:cNvPicPr preferRelativeResize="0"/>
          <p:nvPr/>
        </p:nvPicPr>
        <p:blipFill>
          <a:blip r:embed="rId3">
            <a:alphaModFix/>
          </a:blip>
          <a:stretch>
            <a:fillRect/>
          </a:stretch>
        </p:blipFill>
        <p:spPr>
          <a:xfrm>
            <a:off x="1143000" y="1371600"/>
            <a:ext cx="6858000" cy="5334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76200" y="76200"/>
            <a:ext cx="7772400" cy="612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2) </a:t>
            </a:r>
            <a:r>
              <a:rPr lang="en-US" sz="2800" b="1" i="0" u="sng" strike="noStrike" cap="none" baseline="0">
                <a:solidFill>
                  <a:srgbClr val="FF0000"/>
                </a:solidFill>
                <a:latin typeface="Times New Roman"/>
                <a:ea typeface="Times New Roman"/>
                <a:cs typeface="Times New Roman"/>
                <a:sym typeface="Times New Roman"/>
              </a:rPr>
              <a:t>Life processes</a:t>
            </a:r>
            <a:r>
              <a:rPr lang="en-US" sz="2800" b="1" i="0" u="none" strike="noStrike" cap="none" baseline="0">
                <a:solidFill>
                  <a:srgbClr val="FF0000"/>
                </a:solidFill>
                <a:latin typeface="Times New Roman"/>
                <a:ea typeface="Times New Roman"/>
                <a:cs typeface="Times New Roman"/>
                <a:sym typeface="Times New Roman"/>
              </a:rPr>
              <a:t> :-</a:t>
            </a:r>
          </a:p>
        </p:txBody>
      </p:sp>
      <p:sp>
        <p:nvSpPr>
          <p:cNvPr id="66" name="Shape 66"/>
          <p:cNvSpPr txBox="1">
            <a:spLocks noGrp="1"/>
          </p:cNvSpPr>
          <p:nvPr>
            <p:ph type="subTitle" idx="1"/>
          </p:nvPr>
        </p:nvSpPr>
        <p:spPr>
          <a:xfrm>
            <a:off x="152400" y="609600"/>
            <a:ext cx="8839199" cy="60197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6666"/>
              <a:buFont typeface="Arial"/>
              <a:buChar char="●"/>
            </a:pPr>
            <a:r>
              <a:rPr lang="en-US" sz="18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Life processes are the basic processes in living organisms which are necessary for maintaining their life. The basic life processes are – nutrition, respiration, transportation, and excretion.</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none" strike="noStrike" cap="none" baseline="0">
                <a:solidFill>
                  <a:srgbClr val="FF0000"/>
                </a:solidFill>
                <a:latin typeface="Arial"/>
                <a:ea typeface="Arial"/>
                <a:cs typeface="Arial"/>
                <a:sym typeface="Arial"/>
              </a:rPr>
              <a:t>i) </a:t>
            </a:r>
            <a:r>
              <a:rPr lang="en-US" sz="2000" b="1" i="0" u="sng" strike="noStrike" cap="none" baseline="0">
                <a:solidFill>
                  <a:srgbClr val="FF0000"/>
                </a:solidFill>
                <a:latin typeface="Arial"/>
                <a:ea typeface="Arial"/>
                <a:cs typeface="Arial"/>
                <a:sym typeface="Arial"/>
              </a:rPr>
              <a:t>Nutrition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the process of taking food by an organism and its utilization by the body for life processes.</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none" strike="noStrike" cap="none" baseline="0">
                <a:solidFill>
                  <a:srgbClr val="FF0000"/>
                </a:solidFill>
                <a:latin typeface="Arial"/>
                <a:ea typeface="Arial"/>
                <a:cs typeface="Arial"/>
                <a:sym typeface="Arial"/>
              </a:rPr>
              <a:t>ii) </a:t>
            </a:r>
            <a:r>
              <a:rPr lang="en-US" sz="2000" b="1" i="0" u="sng" strike="noStrike" cap="none" baseline="0">
                <a:solidFill>
                  <a:srgbClr val="FF0000"/>
                </a:solidFill>
                <a:latin typeface="Arial"/>
                <a:ea typeface="Arial"/>
                <a:cs typeface="Arial"/>
                <a:sym typeface="Arial"/>
              </a:rPr>
              <a:t>Respiration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the process by which food is burnt in the cells of the body with the help of oxygen to release energy.</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iii) </a:t>
            </a:r>
            <a:r>
              <a:rPr lang="en-US" sz="2000" b="1" i="0" u="sng" strike="noStrike" cap="none" baseline="0">
                <a:solidFill>
                  <a:srgbClr val="FF0000"/>
                </a:solidFill>
                <a:latin typeface="Arial"/>
                <a:ea typeface="Arial"/>
                <a:cs typeface="Arial"/>
                <a:sym typeface="Arial"/>
              </a:rPr>
              <a:t>Transportation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the process by which food, oxygen, water, waste products are carried from one part of the body to the other,</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iv) </a:t>
            </a:r>
            <a:r>
              <a:rPr lang="en-US" sz="2000" b="1" i="0" u="sng" strike="noStrike" cap="none" baseline="0">
                <a:solidFill>
                  <a:srgbClr val="FF0000"/>
                </a:solidFill>
                <a:latin typeface="Arial"/>
                <a:ea typeface="Arial"/>
                <a:cs typeface="Arial"/>
                <a:sym typeface="Arial"/>
              </a:rPr>
              <a:t>Excretion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the process by which waste products are removed from the body.  </a:t>
            </a:r>
          </a:p>
        </p:txBody>
      </p:sp>
      <p:pic>
        <p:nvPicPr>
          <p:cNvPr id="67" name="Shape 67"/>
          <p:cNvPicPr preferRelativeResize="0"/>
          <p:nvPr/>
        </p:nvPicPr>
        <p:blipFill>
          <a:blip r:embed="rId3">
            <a:alphaModFix/>
          </a:blip>
          <a:stretch>
            <a:fillRect/>
          </a:stretch>
        </p:blipFill>
        <p:spPr>
          <a:xfrm>
            <a:off x="304800" y="4343400"/>
            <a:ext cx="1981199" cy="2374900"/>
          </a:xfrm>
          <a:prstGeom prst="rect">
            <a:avLst/>
          </a:prstGeom>
          <a:noFill/>
          <a:ln>
            <a:noFill/>
          </a:ln>
        </p:spPr>
      </p:pic>
      <p:pic>
        <p:nvPicPr>
          <p:cNvPr id="68" name="Shape 68"/>
          <p:cNvPicPr preferRelativeResize="0"/>
          <p:nvPr/>
        </p:nvPicPr>
        <p:blipFill>
          <a:blip r:embed="rId4">
            <a:alphaModFix/>
          </a:blip>
          <a:stretch>
            <a:fillRect/>
          </a:stretch>
        </p:blipFill>
        <p:spPr>
          <a:xfrm>
            <a:off x="2362200" y="4343400"/>
            <a:ext cx="2057400" cy="2362200"/>
          </a:xfrm>
          <a:prstGeom prst="rect">
            <a:avLst/>
          </a:prstGeom>
          <a:noFill/>
          <a:ln>
            <a:noFill/>
          </a:ln>
        </p:spPr>
      </p:pic>
      <p:pic>
        <p:nvPicPr>
          <p:cNvPr id="69" name="Shape 69"/>
          <p:cNvPicPr preferRelativeResize="0"/>
          <p:nvPr/>
        </p:nvPicPr>
        <p:blipFill>
          <a:blip r:embed="rId5">
            <a:alphaModFix/>
          </a:blip>
          <a:stretch>
            <a:fillRect/>
          </a:stretch>
        </p:blipFill>
        <p:spPr>
          <a:xfrm>
            <a:off x="4572000" y="4343400"/>
            <a:ext cx="2209800" cy="2362199"/>
          </a:xfrm>
          <a:prstGeom prst="rect">
            <a:avLst/>
          </a:prstGeom>
          <a:noFill/>
          <a:ln>
            <a:noFill/>
          </a:ln>
        </p:spPr>
      </p:pic>
      <p:pic>
        <p:nvPicPr>
          <p:cNvPr id="70" name="Shape 70"/>
          <p:cNvPicPr preferRelativeResize="0"/>
          <p:nvPr/>
        </p:nvPicPr>
        <p:blipFill>
          <a:blip r:embed="rId6">
            <a:alphaModFix/>
          </a:blip>
          <a:stretch>
            <a:fillRect/>
          </a:stretch>
        </p:blipFill>
        <p:spPr>
          <a:xfrm>
            <a:off x="6858000" y="4343400"/>
            <a:ext cx="2133600" cy="2286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ctrTitle"/>
          </p:nvPr>
        </p:nvSpPr>
        <p:spPr>
          <a:xfrm>
            <a:off x="76200" y="76200"/>
            <a:ext cx="7772400" cy="228600"/>
          </a:xfrm>
          <a:prstGeom prst="rect">
            <a:avLst/>
          </a:prstGeom>
          <a:noFill/>
          <a:ln>
            <a:noFill/>
          </a:ln>
        </p:spPr>
        <p:txBody>
          <a:bodyPr lIns="91425" tIns="45700" rIns="91425" bIns="45700" anchor="ctr" anchorCtr="0">
            <a:noAutofit/>
          </a:bodyPr>
          <a:lstStyle/>
          <a:p>
            <a:pPr>
              <a:spcBef>
                <a:spcPts val="0"/>
              </a:spcBef>
              <a:buNone/>
            </a:pPr>
            <a:endParaRPr/>
          </a:p>
        </p:txBody>
      </p:sp>
      <p:sp>
        <p:nvSpPr>
          <p:cNvPr id="247" name="Shape 247"/>
          <p:cNvSpPr txBox="1">
            <a:spLocks noGrp="1"/>
          </p:cNvSpPr>
          <p:nvPr>
            <p:ph type="subTitle" idx="1"/>
          </p:nvPr>
        </p:nvSpPr>
        <p:spPr>
          <a:xfrm>
            <a:off x="152400" y="152400"/>
            <a:ext cx="8839199" cy="65532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Air enter through the nostrils. The hairs and mucous traps the dust particles. It then passes through the phraynx, larynx, trachea, bronchi and enters the lungs. The trachea has rings of cartilage which prevents it from collapsing when there is no air in the trachea. The bronchi divides into smaller tubes called bronchioles which ends in tiny air sacs called alveoli. The alveoli is supplied with blood vessels through which exchange of gases takes place. The alveoli helps to increase the surface area for the exchange of gases. </a:t>
            </a:r>
          </a:p>
        </p:txBody>
      </p:sp>
      <p:pic>
        <p:nvPicPr>
          <p:cNvPr id="248" name="Shape 248"/>
          <p:cNvPicPr preferRelativeResize="0"/>
          <p:nvPr/>
        </p:nvPicPr>
        <p:blipFill>
          <a:blip r:embed="rId3">
            <a:alphaModFix/>
          </a:blip>
          <a:stretch>
            <a:fillRect/>
          </a:stretch>
        </p:blipFill>
        <p:spPr>
          <a:xfrm>
            <a:off x="5410200" y="2667000"/>
            <a:ext cx="3657599" cy="4114799"/>
          </a:xfrm>
          <a:prstGeom prst="rect">
            <a:avLst/>
          </a:prstGeom>
          <a:noFill/>
          <a:ln>
            <a:noFill/>
          </a:ln>
        </p:spPr>
      </p:pic>
      <p:pic>
        <p:nvPicPr>
          <p:cNvPr id="249" name="Shape 249"/>
          <p:cNvPicPr preferRelativeResize="0"/>
          <p:nvPr/>
        </p:nvPicPr>
        <p:blipFill>
          <a:blip r:embed="rId4">
            <a:alphaModFix/>
          </a:blip>
          <a:stretch>
            <a:fillRect/>
          </a:stretch>
        </p:blipFill>
        <p:spPr>
          <a:xfrm>
            <a:off x="76200" y="2667000"/>
            <a:ext cx="5257800" cy="4114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76200" y="76200"/>
            <a:ext cx="77724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chemeClr val="dk2"/>
                </a:solidFill>
                <a:latin typeface="Arial"/>
                <a:ea typeface="Arial"/>
                <a:cs typeface="Arial"/>
                <a:sym typeface="Arial"/>
              </a:rPr>
              <a:t>  </a:t>
            </a:r>
            <a:r>
              <a:rPr lang="en-US" sz="2800" b="1" i="0" u="sng" strike="noStrike" cap="none" baseline="0">
                <a:solidFill>
                  <a:srgbClr val="FF0000"/>
                </a:solidFill>
                <a:latin typeface="Arial"/>
                <a:ea typeface="Arial"/>
                <a:cs typeface="Arial"/>
                <a:sym typeface="Arial"/>
              </a:rPr>
              <a:t>Mecahanism of breathing</a:t>
            </a:r>
            <a:r>
              <a:rPr lang="en-US" sz="2800" b="1" i="0" u="none" strike="noStrike" cap="none" baseline="0">
                <a:solidFill>
                  <a:srgbClr val="FF0000"/>
                </a:solidFill>
                <a:latin typeface="Arial"/>
                <a:ea typeface="Arial"/>
                <a:cs typeface="Arial"/>
                <a:sym typeface="Arial"/>
              </a:rPr>
              <a:t> :-</a:t>
            </a:r>
          </a:p>
        </p:txBody>
      </p:sp>
      <p:sp>
        <p:nvSpPr>
          <p:cNvPr id="255" name="Shape 255"/>
          <p:cNvSpPr txBox="1">
            <a:spLocks noGrp="1"/>
          </p:cNvSpPr>
          <p:nvPr>
            <p:ph type="subTitle" idx="1"/>
          </p:nvPr>
        </p:nvSpPr>
        <p:spPr>
          <a:xfrm>
            <a:off x="152400" y="609600"/>
            <a:ext cx="8839199" cy="59435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When we breathe in air, the muscles of the diaphragm contracts and  moves downward and the chest cavity expands and air enters into the lungs. </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When we breathe out air, the muscles of the diaphragm relaxes and moves upward and the chest cavity contracts and air  goes out of the lungs.</a:t>
            </a:r>
          </a:p>
        </p:txBody>
      </p:sp>
      <p:pic>
        <p:nvPicPr>
          <p:cNvPr id="256" name="Shape 256"/>
          <p:cNvPicPr preferRelativeResize="0"/>
          <p:nvPr/>
        </p:nvPicPr>
        <p:blipFill>
          <a:blip r:embed="rId3">
            <a:alphaModFix/>
          </a:blip>
          <a:stretch>
            <a:fillRect/>
          </a:stretch>
        </p:blipFill>
        <p:spPr>
          <a:xfrm>
            <a:off x="304800" y="2667000"/>
            <a:ext cx="4724399" cy="4114799"/>
          </a:xfrm>
          <a:prstGeom prst="rect">
            <a:avLst/>
          </a:prstGeom>
          <a:noFill/>
          <a:ln>
            <a:noFill/>
          </a:ln>
        </p:spPr>
      </p:pic>
      <p:pic>
        <p:nvPicPr>
          <p:cNvPr id="257" name="Shape 257"/>
          <p:cNvPicPr preferRelativeResize="0"/>
          <p:nvPr/>
        </p:nvPicPr>
        <p:blipFill>
          <a:blip r:embed="rId4">
            <a:alphaModFix/>
          </a:blip>
          <a:stretch>
            <a:fillRect/>
          </a:stretch>
        </p:blipFill>
        <p:spPr>
          <a:xfrm>
            <a:off x="5029200" y="2667000"/>
            <a:ext cx="3886200" cy="4114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Shape 262"/>
          <p:cNvSpPr txBox="1">
            <a:spLocks noGrp="1"/>
          </p:cNvSpPr>
          <p:nvPr>
            <p:ph type="ctrTitle"/>
          </p:nvPr>
        </p:nvSpPr>
        <p:spPr>
          <a:xfrm>
            <a:off x="76200" y="76200"/>
            <a:ext cx="7772400" cy="612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8) </a:t>
            </a:r>
            <a:r>
              <a:rPr lang="en-US" sz="2800" b="1" i="0" u="sng" strike="noStrike" cap="none" baseline="0">
                <a:solidFill>
                  <a:srgbClr val="FF0000"/>
                </a:solidFill>
                <a:latin typeface="Times New Roman"/>
                <a:ea typeface="Times New Roman"/>
                <a:cs typeface="Times New Roman"/>
                <a:sym typeface="Times New Roman"/>
              </a:rPr>
              <a:t>Transportation</a:t>
            </a:r>
            <a:r>
              <a:rPr lang="en-US" sz="2800" b="1" i="0" u="none" strike="noStrike" cap="none" baseline="0">
                <a:solidFill>
                  <a:srgbClr val="FF0000"/>
                </a:solidFill>
                <a:latin typeface="Times New Roman"/>
                <a:ea typeface="Times New Roman"/>
                <a:cs typeface="Times New Roman"/>
                <a:sym typeface="Times New Roman"/>
              </a:rPr>
              <a:t> :-</a:t>
            </a:r>
          </a:p>
        </p:txBody>
      </p:sp>
      <p:sp>
        <p:nvSpPr>
          <p:cNvPr id="263" name="Shape 263"/>
          <p:cNvSpPr txBox="1">
            <a:spLocks noGrp="1"/>
          </p:cNvSpPr>
          <p:nvPr>
            <p:ph type="subTitle" idx="1"/>
          </p:nvPr>
        </p:nvSpPr>
        <p:spPr>
          <a:xfrm>
            <a:off x="152400" y="762000"/>
            <a:ext cx="8686800" cy="5943599"/>
          </a:xfrm>
          <a:prstGeom prst="rect">
            <a:avLst/>
          </a:prstGeom>
          <a:noFill/>
          <a:ln>
            <a:noFill/>
          </a:ln>
        </p:spPr>
        <p:txBody>
          <a:bodyPr lIns="91425" tIns="45700" rIns="91425" bIns="45700" anchor="t" anchorCtr="0">
            <a:noAutofit/>
          </a:bodyPr>
          <a:lstStyle/>
          <a:p>
            <a:pPr marL="0" marR="0" lvl="0" indent="0" algn="l" rtl="0">
              <a:lnSpc>
                <a:spcPct val="80000"/>
              </a:lnSpc>
              <a:spcBef>
                <a:spcPts val="560"/>
              </a:spcBef>
              <a:spcAft>
                <a:spcPts val="0"/>
              </a:spcAft>
              <a:buClr>
                <a:srgbClr val="FF0000"/>
              </a:buClr>
              <a:buSzPct val="60714"/>
              <a:buFont typeface="Arial"/>
              <a:buChar char="●"/>
            </a:pPr>
            <a:r>
              <a:rPr lang="en-US" sz="2800" b="1" i="0" u="none" strike="noStrike" cap="none" baseline="0">
                <a:solidFill>
                  <a:srgbClr val="FF0000"/>
                </a:solidFill>
                <a:latin typeface="Arial"/>
                <a:ea typeface="Arial"/>
                <a:cs typeface="Arial"/>
                <a:sym typeface="Arial"/>
              </a:rPr>
              <a:t>a) </a:t>
            </a:r>
            <a:r>
              <a:rPr lang="en-US" sz="2800" b="1" i="0" u="sng" strike="noStrike" cap="none" baseline="0">
                <a:solidFill>
                  <a:srgbClr val="FF0000"/>
                </a:solidFill>
                <a:latin typeface="Arial"/>
                <a:ea typeface="Arial"/>
                <a:cs typeface="Arial"/>
                <a:sym typeface="Arial"/>
              </a:rPr>
              <a:t>Transportation in Human beings</a:t>
            </a:r>
            <a:r>
              <a:rPr lang="en-US" sz="2800" b="1" i="0" u="none" strike="noStrike" cap="none" baseline="0">
                <a:solidFill>
                  <a:srgbClr val="FF0000"/>
                </a:solidFill>
                <a:latin typeface="Arial"/>
                <a:ea typeface="Arial"/>
                <a:cs typeface="Arial"/>
                <a:sym typeface="Arial"/>
              </a:rPr>
              <a:t>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The main transport system in human beings is the circulatory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system. It consists of blood, arteries, veins capillaries and heart.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none" strike="noStrike" cap="none" baseline="0">
                <a:solidFill>
                  <a:srgbClr val="FF0000"/>
                </a:solidFill>
                <a:latin typeface="Arial"/>
                <a:ea typeface="Arial"/>
                <a:cs typeface="Arial"/>
                <a:sym typeface="Arial"/>
              </a:rPr>
              <a:t>i) </a:t>
            </a:r>
            <a:r>
              <a:rPr lang="en-US" sz="2000" b="1" i="0" u="sng" strike="noStrike" cap="none" baseline="0">
                <a:solidFill>
                  <a:srgbClr val="FF0000"/>
                </a:solidFill>
                <a:latin typeface="Arial"/>
                <a:ea typeface="Arial"/>
                <a:cs typeface="Arial"/>
                <a:sym typeface="Arial"/>
              </a:rPr>
              <a:t>Blood</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transports food, oxygen and waste products. It consists of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plasma, red blood cells (RBC), white blood cells (WBC) and platelets.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Plasma transports food, water, carbondioxide, nitrogenous waste etc.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Red blood cells transports oxygen. White blood cells kills harmful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microbes and protects the body. Platelets help in clotting of blood and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prevents loss of blood during injury.</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none" strike="noStrike" cap="none" baseline="0">
                <a:solidFill>
                  <a:srgbClr val="FF0000"/>
                </a:solidFill>
                <a:latin typeface="Arial"/>
                <a:ea typeface="Arial"/>
                <a:cs typeface="Arial"/>
                <a:sym typeface="Arial"/>
              </a:rPr>
              <a:t>ii) </a:t>
            </a:r>
            <a:r>
              <a:rPr lang="en-US" sz="2000" b="1" i="0" u="sng" strike="noStrike" cap="none" baseline="0">
                <a:solidFill>
                  <a:srgbClr val="FF0000"/>
                </a:solidFill>
                <a:latin typeface="Arial"/>
                <a:ea typeface="Arial"/>
                <a:cs typeface="Arial"/>
                <a:sym typeface="Arial"/>
              </a:rPr>
              <a:t>Arteries</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carry pure blood from the heart to all parts of the body.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They are thick walled and do not have valves.</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iii) </a:t>
            </a:r>
            <a:r>
              <a:rPr lang="en-US" sz="2000" b="1" i="0" u="sng" strike="noStrike" cap="none" baseline="0">
                <a:solidFill>
                  <a:srgbClr val="FF0000"/>
                </a:solidFill>
                <a:latin typeface="Arial"/>
                <a:ea typeface="Arial"/>
                <a:cs typeface="Arial"/>
                <a:sym typeface="Arial"/>
              </a:rPr>
              <a:t>Veins</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carry impure blood from all parts of the body to the heart.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They are thin walled and have valves.</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iv) </a:t>
            </a:r>
            <a:r>
              <a:rPr lang="en-US" sz="2000" b="1" i="0" u="sng" strike="noStrike" cap="none" baseline="0">
                <a:solidFill>
                  <a:srgbClr val="FF0000"/>
                </a:solidFill>
                <a:latin typeface="Arial"/>
                <a:ea typeface="Arial"/>
                <a:cs typeface="Arial"/>
                <a:sym typeface="Arial"/>
              </a:rPr>
              <a:t>Capillaries</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are very narrow blood vessels which connects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arteries and veins together. The exchange of food, water, oxygen,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carbon dioxide etc. between the blood and cells take place through </a:t>
            </a:r>
          </a:p>
          <a:p>
            <a:pPr marL="0" marR="0" lvl="0" indent="0" algn="l" rtl="0">
              <a:lnSpc>
                <a:spcPct val="8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the capillaries.</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ctrTitle"/>
          </p:nvPr>
        </p:nvSpPr>
        <p:spPr>
          <a:xfrm>
            <a:off x="76200" y="76200"/>
            <a:ext cx="7772400" cy="152399"/>
          </a:xfrm>
          <a:prstGeom prst="rect">
            <a:avLst/>
          </a:prstGeom>
          <a:noFill/>
          <a:ln>
            <a:noFill/>
          </a:ln>
        </p:spPr>
        <p:txBody>
          <a:bodyPr lIns="91425" tIns="45700" rIns="91425" bIns="45700" anchor="ctr" anchorCtr="0">
            <a:noAutofit/>
          </a:bodyPr>
          <a:lstStyle/>
          <a:p>
            <a:pPr>
              <a:spcBef>
                <a:spcPts val="0"/>
              </a:spcBef>
              <a:buNone/>
            </a:pPr>
            <a:endParaRPr/>
          </a:p>
        </p:txBody>
      </p:sp>
      <p:sp>
        <p:nvSpPr>
          <p:cNvPr id="269" name="Shape 269"/>
          <p:cNvSpPr txBox="1">
            <a:spLocks noGrp="1"/>
          </p:cNvSpPr>
          <p:nvPr>
            <p:ph type="subTitle" idx="1"/>
          </p:nvPr>
        </p:nvSpPr>
        <p:spPr>
          <a:xfrm>
            <a:off x="152400" y="152400"/>
            <a:ext cx="8915400" cy="64007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v) </a:t>
            </a:r>
            <a:r>
              <a:rPr lang="en-US" sz="2000" b="1" i="0" u="sng" strike="noStrike" cap="none" baseline="0">
                <a:solidFill>
                  <a:srgbClr val="FF0000"/>
                </a:solidFill>
                <a:latin typeface="Arial"/>
                <a:ea typeface="Arial"/>
                <a:cs typeface="Arial"/>
                <a:sym typeface="Arial"/>
              </a:rPr>
              <a:t>Heart</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is a muscular organ which pumps blood to all parts of the body. It has four chambers. The upper chambers are called atria and the lower chambers are called ventricles. Since the ventricles pump blood to the different organs its walls are thicker than the atria. The right and left chambers are separated by a septum. It prevents the mixing of oxygenated and deoxygenated blood The atria and ventricles have valves between them to prevent blood flowing backward.</a:t>
            </a:r>
          </a:p>
        </p:txBody>
      </p:sp>
      <p:pic>
        <p:nvPicPr>
          <p:cNvPr id="270" name="Shape 270"/>
          <p:cNvPicPr preferRelativeResize="0"/>
          <p:nvPr/>
        </p:nvPicPr>
        <p:blipFill>
          <a:blip r:embed="rId3">
            <a:alphaModFix/>
          </a:blip>
          <a:stretch>
            <a:fillRect/>
          </a:stretch>
        </p:blipFill>
        <p:spPr>
          <a:xfrm>
            <a:off x="1600200" y="2409825"/>
            <a:ext cx="6095999" cy="4371974"/>
          </a:xfrm>
          <a:prstGeom prst="rect">
            <a:avLst/>
          </a:prstGeom>
          <a:noFill/>
          <a:ln>
            <a:noFill/>
          </a:ln>
        </p:spPr>
      </p:pic>
      <p:sp>
        <p:nvSpPr>
          <p:cNvPr id="271" name="Shape 271"/>
          <p:cNvSpPr/>
          <p:nvPr/>
        </p:nvSpPr>
        <p:spPr>
          <a:xfrm>
            <a:off x="6548437" y="3306762"/>
            <a:ext cx="488949" cy="274636"/>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1" i="0" u="none" strike="noStrike" cap="none" baseline="0">
                <a:solidFill>
                  <a:schemeClr val="dk1"/>
                </a:solidFill>
                <a:latin typeface="Arial"/>
                <a:ea typeface="Arial"/>
                <a:cs typeface="Arial"/>
                <a:sym typeface="Arial"/>
              </a:rPr>
              <a:t>vein</a:t>
            </a:r>
          </a:p>
        </p:txBody>
      </p:sp>
      <p:sp>
        <p:nvSpPr>
          <p:cNvPr id="272" name="Shape 272"/>
          <p:cNvSpPr/>
          <p:nvPr/>
        </p:nvSpPr>
        <p:spPr>
          <a:xfrm>
            <a:off x="6324600" y="4068762"/>
            <a:ext cx="604837" cy="274636"/>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1" i="0" u="none" strike="noStrike" cap="none" baseline="0">
                <a:solidFill>
                  <a:schemeClr val="dk1"/>
                </a:solidFill>
                <a:latin typeface="Arial"/>
                <a:ea typeface="Arial"/>
                <a:cs typeface="Arial"/>
                <a:sym typeface="Arial"/>
              </a:rPr>
              <a:t>artery</a:t>
            </a:r>
          </a:p>
        </p:txBody>
      </p:sp>
      <p:sp>
        <p:nvSpPr>
          <p:cNvPr id="273" name="Shape 273"/>
          <p:cNvSpPr/>
          <p:nvPr/>
        </p:nvSpPr>
        <p:spPr>
          <a:xfrm>
            <a:off x="6858000" y="3916362"/>
            <a:ext cx="857250" cy="274636"/>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1" i="0" u="none" strike="noStrike" cap="none" baseline="0">
                <a:solidFill>
                  <a:schemeClr val="dk1"/>
                </a:solidFill>
                <a:latin typeface="Arial"/>
                <a:ea typeface="Arial"/>
                <a:cs typeface="Arial"/>
                <a:sym typeface="Arial"/>
              </a:rPr>
              <a:t>xxxxxxxx</a:t>
            </a:r>
          </a:p>
        </p:txBody>
      </p:sp>
      <p:sp>
        <p:nvSpPr>
          <p:cNvPr id="274" name="Shape 274"/>
          <p:cNvSpPr/>
          <p:nvPr/>
        </p:nvSpPr>
        <p:spPr>
          <a:xfrm>
            <a:off x="5638800" y="6507162"/>
            <a:ext cx="604837" cy="274636"/>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1" i="0" u="none" strike="noStrike" cap="none" baseline="0">
                <a:solidFill>
                  <a:schemeClr val="dk1"/>
                </a:solidFill>
                <a:latin typeface="Arial"/>
                <a:ea typeface="Arial"/>
                <a:cs typeface="Arial"/>
                <a:sym typeface="Arial"/>
              </a:rPr>
              <a:t>xxxxx</a:t>
            </a:r>
          </a:p>
        </p:txBody>
      </p:sp>
      <p:sp>
        <p:nvSpPr>
          <p:cNvPr id="275" name="Shape 275"/>
          <p:cNvSpPr/>
          <p:nvPr/>
        </p:nvSpPr>
        <p:spPr>
          <a:xfrm>
            <a:off x="6164262" y="6477000"/>
            <a:ext cx="617537" cy="30479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400" b="1" i="0" u="none" strike="noStrike" cap="none" baseline="0">
                <a:solidFill>
                  <a:schemeClr val="dk1"/>
                </a:solidFill>
                <a:latin typeface="Arial"/>
                <a:ea typeface="Arial"/>
                <a:cs typeface="Arial"/>
                <a:sym typeface="Arial"/>
              </a:rPr>
              <a:t>heart</a:t>
            </a:r>
          </a:p>
        </p:txBody>
      </p:sp>
      <p:sp>
        <p:nvSpPr>
          <p:cNvPr id="276" name="Shape 276"/>
          <p:cNvSpPr/>
          <p:nvPr/>
        </p:nvSpPr>
        <p:spPr>
          <a:xfrm>
            <a:off x="7010400" y="3154361"/>
            <a:ext cx="520700" cy="274636"/>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1" i="0" u="none" strike="noStrike" cap="none" baseline="0">
                <a:solidFill>
                  <a:schemeClr val="dk1"/>
                </a:solidFill>
                <a:latin typeface="Arial"/>
                <a:ea typeface="Arial"/>
                <a:cs typeface="Arial"/>
                <a:sym typeface="Arial"/>
              </a:rPr>
              <a:t>xxxx</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76200" y="76200"/>
            <a:ext cx="883919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chemeClr val="dk2"/>
                </a:solidFill>
                <a:latin typeface="Arial"/>
                <a:ea typeface="Arial"/>
                <a:cs typeface="Arial"/>
                <a:sym typeface="Arial"/>
              </a:rPr>
              <a:t> </a:t>
            </a:r>
            <a:r>
              <a:rPr lang="en-US" sz="2800" b="1" i="0" u="sng" strike="noStrike" cap="none" baseline="0">
                <a:solidFill>
                  <a:srgbClr val="FF0000"/>
                </a:solidFill>
                <a:latin typeface="Arial"/>
                <a:ea typeface="Arial"/>
                <a:cs typeface="Arial"/>
                <a:sym typeface="Arial"/>
              </a:rPr>
              <a:t>Working of the heart (Circulation of blood)</a:t>
            </a:r>
            <a:r>
              <a:rPr lang="en-US" sz="2800" b="1" i="0" u="none" strike="noStrike" cap="none" baseline="0">
                <a:solidFill>
                  <a:srgbClr val="FF0000"/>
                </a:solidFill>
                <a:latin typeface="Arial"/>
                <a:ea typeface="Arial"/>
                <a:cs typeface="Arial"/>
                <a:sym typeface="Arial"/>
              </a:rPr>
              <a:t> :-</a:t>
            </a:r>
          </a:p>
        </p:txBody>
      </p:sp>
      <p:sp>
        <p:nvSpPr>
          <p:cNvPr id="282" name="Shape 282"/>
          <p:cNvSpPr txBox="1">
            <a:spLocks noGrp="1"/>
          </p:cNvSpPr>
          <p:nvPr>
            <p:ph type="subTitle" idx="1"/>
          </p:nvPr>
        </p:nvSpPr>
        <p:spPr>
          <a:xfrm>
            <a:off x="228600" y="609600"/>
            <a:ext cx="8686800" cy="6019799"/>
          </a:xfrm>
          <a:prstGeom prst="rect">
            <a:avLst/>
          </a:prstGeom>
          <a:noFill/>
          <a:ln>
            <a:noFill/>
          </a:ln>
        </p:spPr>
        <p:txBody>
          <a:bodyPr lIns="91425" tIns="45700" rIns="91425" bIns="45700" anchor="t" anchorCtr="0">
            <a:noAutofit/>
          </a:bodyPr>
          <a:lstStyle/>
          <a:p>
            <a:pPr>
              <a:spcBef>
                <a:spcPts val="0"/>
              </a:spcBef>
              <a:buNone/>
            </a:pPr>
            <a:endParaRPr/>
          </a:p>
        </p:txBody>
      </p:sp>
      <p:pic>
        <p:nvPicPr>
          <p:cNvPr id="283" name="Shape 283"/>
          <p:cNvPicPr preferRelativeResize="0"/>
          <p:nvPr/>
        </p:nvPicPr>
        <p:blipFill>
          <a:blip r:embed="rId3">
            <a:alphaModFix/>
          </a:blip>
          <a:stretch>
            <a:fillRect/>
          </a:stretch>
        </p:blipFill>
        <p:spPr>
          <a:xfrm>
            <a:off x="3962400" y="609600"/>
            <a:ext cx="5029199" cy="6172199"/>
          </a:xfrm>
          <a:prstGeom prst="rect">
            <a:avLst/>
          </a:prstGeom>
          <a:noFill/>
          <a:ln>
            <a:noFill/>
          </a:ln>
        </p:spPr>
      </p:pic>
      <p:pic>
        <p:nvPicPr>
          <p:cNvPr id="284" name="Shape 284"/>
          <p:cNvPicPr preferRelativeResize="0"/>
          <p:nvPr/>
        </p:nvPicPr>
        <p:blipFill>
          <a:blip r:embed="rId4">
            <a:alphaModFix/>
          </a:blip>
          <a:stretch>
            <a:fillRect/>
          </a:stretch>
        </p:blipFill>
        <p:spPr>
          <a:xfrm>
            <a:off x="152400" y="1295400"/>
            <a:ext cx="3733800" cy="4724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ctrTitle"/>
          </p:nvPr>
        </p:nvSpPr>
        <p:spPr>
          <a:xfrm>
            <a:off x="76200" y="76200"/>
            <a:ext cx="7772400" cy="152399"/>
          </a:xfrm>
          <a:prstGeom prst="rect">
            <a:avLst/>
          </a:prstGeom>
          <a:noFill/>
          <a:ln>
            <a:noFill/>
          </a:ln>
        </p:spPr>
        <p:txBody>
          <a:bodyPr lIns="91425" tIns="45700" rIns="91425" bIns="45700" anchor="ctr" anchorCtr="0">
            <a:noAutofit/>
          </a:bodyPr>
          <a:lstStyle/>
          <a:p>
            <a:pPr>
              <a:spcBef>
                <a:spcPts val="0"/>
              </a:spcBef>
              <a:buNone/>
            </a:pPr>
            <a:endParaRPr/>
          </a:p>
        </p:txBody>
      </p:sp>
      <p:sp>
        <p:nvSpPr>
          <p:cNvPr id="290" name="Shape 290"/>
          <p:cNvSpPr txBox="1">
            <a:spLocks noGrp="1"/>
          </p:cNvSpPr>
          <p:nvPr>
            <p:ph type="subTitle" idx="1"/>
          </p:nvPr>
        </p:nvSpPr>
        <p:spPr>
          <a:xfrm>
            <a:off x="76200" y="152400"/>
            <a:ext cx="8915400" cy="6629400"/>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Working of the heart ( Circulation of blood )</a:t>
            </a:r>
            <a:r>
              <a:rPr lang="en-US" sz="2000" b="1" i="0" u="none" strike="noStrike" cap="none" baseline="0">
                <a:solidFill>
                  <a:srgbClr val="FF0000"/>
                </a:solidFill>
                <a:latin typeface="Arial"/>
                <a:ea typeface="Arial"/>
                <a:cs typeface="Arial"/>
                <a:sym typeface="Arial"/>
              </a:rPr>
              <a:t> :-</a:t>
            </a:r>
          </a:p>
          <a:p>
            <a:pPr marL="0" marR="0" lvl="0" indent="0" algn="l" rtl="0">
              <a:lnSpc>
                <a:spcPct val="90000"/>
              </a:lnSpc>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When the left atrium relaxes oxygenated blood from the lungs flows into it through the pulmonary vein. When it contracts, the left ventricle expands and the blood flows into it. Then the left ventricle contracts and the oxygenated blood is pumped out through the aorta to all parts of the body. After circulating through all parts of the body the deoxygenated blood enters the right atrium through the vena cava. When the right atrium contracts, the right ventricle expands and the blood flows into it. Then the right ventricle contracts and the blood is pumped to the lungs through the pulmonary artery. In the lungs carbon dioxide is removed and oxygen is absorbed and the oxygenated blood again enters the left atrium and the process repeats.</a:t>
            </a:r>
          </a:p>
          <a:p>
            <a:pPr marL="0" marR="0" lvl="0" indent="0" algn="l" rtl="0">
              <a:lnSpc>
                <a:spcPct val="90000"/>
              </a:lnSpc>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Since blood flows through the heart twice in one cycle, it is called double circulation.</a:t>
            </a:r>
          </a:p>
          <a:p>
            <a:pPr marL="342900" marR="0" lvl="0" indent="-273050" algn="l" rtl="0">
              <a:lnSpc>
                <a:spcPct val="90000"/>
              </a:lnSpc>
              <a:spcBef>
                <a:spcPts val="36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Lymph</a:t>
            </a:r>
            <a:r>
              <a:rPr lang="en-US" sz="2000" b="1" i="0" u="none" strike="noStrike" cap="none" baseline="0">
                <a:solidFill>
                  <a:srgbClr val="FF0000"/>
                </a:solidFill>
                <a:latin typeface="Arial"/>
                <a:ea typeface="Arial"/>
                <a:cs typeface="Arial"/>
                <a:sym typeface="Arial"/>
              </a:rPr>
              <a:t> :-  </a:t>
            </a:r>
            <a:r>
              <a:rPr lang="en-US" sz="2000" b="1" i="0" u="none" strike="noStrike" cap="none" baseline="0">
                <a:solidFill>
                  <a:srgbClr val="0000FF"/>
                </a:solidFill>
                <a:latin typeface="Arial"/>
                <a:ea typeface="Arial"/>
                <a:cs typeface="Arial"/>
                <a:sym typeface="Arial"/>
              </a:rPr>
              <a:t>is a colourless fluid present in intercellular spaces. It is formed from the plasma which  escapes from the capillaries. Lymph drains into lymphatic capillaries which forms lymph vessels and joins into large veins.</a:t>
            </a:r>
          </a:p>
          <a:p>
            <a:pPr marL="0" marR="0" lvl="0" indent="0" algn="l" rtl="0">
              <a:lnSpc>
                <a:spcPct val="90000"/>
              </a:lnSpc>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Lymph transports digested fats and drains excess fluids from intercellular spaces back into the blood. It contains lymphocytes which kills germs and protects the body  </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Shape 295"/>
          <p:cNvSpPr txBox="1">
            <a:spLocks noGrp="1"/>
          </p:cNvSpPr>
          <p:nvPr>
            <p:ph type="ctrTitle"/>
          </p:nvPr>
        </p:nvSpPr>
        <p:spPr>
          <a:xfrm>
            <a:off x="76200" y="76200"/>
            <a:ext cx="87630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000" b="1" i="0" u="none" strike="noStrike" cap="none" baseline="0">
                <a:solidFill>
                  <a:schemeClr val="dk2"/>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Hearts of mammals, birds, amphibians, reptiles, and fishes</a:t>
            </a:r>
            <a:r>
              <a:rPr lang="en-US" sz="2000" b="1" i="0" u="none" strike="noStrike" cap="none" baseline="0">
                <a:solidFill>
                  <a:srgbClr val="FF0000"/>
                </a:solidFill>
                <a:latin typeface="Arial"/>
                <a:ea typeface="Arial"/>
                <a:cs typeface="Arial"/>
                <a:sym typeface="Arial"/>
              </a:rPr>
              <a:t> :-</a:t>
            </a:r>
          </a:p>
        </p:txBody>
      </p:sp>
      <p:sp>
        <p:nvSpPr>
          <p:cNvPr id="296" name="Shape 296"/>
          <p:cNvSpPr txBox="1">
            <a:spLocks noGrp="1"/>
          </p:cNvSpPr>
          <p:nvPr>
            <p:ph type="subTitle" idx="1"/>
          </p:nvPr>
        </p:nvSpPr>
        <p:spPr>
          <a:xfrm>
            <a:off x="76200" y="457200"/>
            <a:ext cx="9067799" cy="6019799"/>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Clr>
                <a:srgbClr val="FF0000"/>
              </a:buClr>
              <a:buSzPct val="61111"/>
              <a:buFont typeface="Arial"/>
              <a:buChar char="●"/>
            </a:pPr>
            <a:r>
              <a:rPr lang="en-US" sz="1800" b="1" i="0" u="none" strike="noStrike" cap="none" baseline="0">
                <a:solidFill>
                  <a:srgbClr val="FF0000"/>
                </a:solidFill>
                <a:latin typeface="Arial"/>
                <a:ea typeface="Arial"/>
                <a:cs typeface="Arial"/>
                <a:sym typeface="Arial"/>
              </a:rPr>
              <a:t>i) </a:t>
            </a:r>
            <a:r>
              <a:rPr lang="en-US" sz="1800" b="1" i="0" u="sng" strike="noStrike" cap="none" baseline="0">
                <a:solidFill>
                  <a:srgbClr val="FF0000"/>
                </a:solidFill>
                <a:latin typeface="Arial"/>
                <a:ea typeface="Arial"/>
                <a:cs typeface="Arial"/>
                <a:sym typeface="Arial"/>
              </a:rPr>
              <a:t>The heart in mammals</a:t>
            </a:r>
            <a:r>
              <a:rPr lang="en-US" sz="1800" b="1" i="0" u="none" strike="noStrike" cap="none" baseline="0">
                <a:solidFill>
                  <a:srgbClr val="0000FF"/>
                </a:solidFill>
                <a:latin typeface="Arial"/>
                <a:ea typeface="Arial"/>
                <a:cs typeface="Arial"/>
                <a:sym typeface="Arial"/>
              </a:rPr>
              <a:t> :- and birds have four chambers and the right and left sides of the heart is separated by a septum. This prevents mixing of oxygenated and deoxygenated blood and provides efficient supply of oxygen. This is necessary because they need more energy to maintain their body temperature.</a:t>
            </a:r>
          </a:p>
          <a:p>
            <a:pPr marL="0" marR="0" lvl="0" indent="0" algn="l" rtl="0">
              <a:spcBef>
                <a:spcPts val="360"/>
              </a:spcBef>
              <a:spcAft>
                <a:spcPts val="0"/>
              </a:spcAft>
              <a:buClr>
                <a:srgbClr val="FF0000"/>
              </a:buClr>
              <a:buSzPct val="61111"/>
              <a:buFont typeface="Arial"/>
              <a:buChar char="●"/>
            </a:pPr>
            <a:r>
              <a:rPr lang="en-US" sz="1800" b="1" i="0" u="none" strike="noStrike" cap="none" baseline="0">
                <a:solidFill>
                  <a:srgbClr val="FF0000"/>
                </a:solidFill>
                <a:latin typeface="Arial"/>
                <a:ea typeface="Arial"/>
                <a:cs typeface="Arial"/>
                <a:sym typeface="Arial"/>
              </a:rPr>
              <a:t>ii) </a:t>
            </a:r>
            <a:r>
              <a:rPr lang="en-US" sz="1800" b="1" i="0" u="sng" strike="noStrike" cap="none" baseline="0">
                <a:solidFill>
                  <a:srgbClr val="FF0000"/>
                </a:solidFill>
                <a:latin typeface="Arial"/>
                <a:ea typeface="Arial"/>
                <a:cs typeface="Arial"/>
                <a:sym typeface="Arial"/>
              </a:rPr>
              <a:t>The heart in amphibians and reptiles</a:t>
            </a:r>
            <a:r>
              <a:rPr lang="en-US" sz="1800" b="1" i="0" u="none" strike="noStrike" cap="none" baseline="0">
                <a:solidFill>
                  <a:srgbClr val="0000FF"/>
                </a:solidFill>
                <a:latin typeface="Arial"/>
                <a:ea typeface="Arial"/>
                <a:cs typeface="Arial"/>
                <a:sym typeface="Arial"/>
              </a:rPr>
              <a:t> :- have three chambers and allows some mixing of oxygenated and deoxygenated blood because the do not use energy to maintain their body temperature. Their body temperature is the same as the temperature of the surroundings.</a:t>
            </a:r>
          </a:p>
          <a:p>
            <a:pPr marL="0" marR="0" lvl="0" indent="0" algn="l" rtl="0">
              <a:spcBef>
                <a:spcPts val="360"/>
              </a:spcBef>
              <a:spcAft>
                <a:spcPts val="0"/>
              </a:spcAft>
              <a:buClr>
                <a:srgbClr val="FF0000"/>
              </a:buClr>
              <a:buSzPct val="61111"/>
              <a:buFont typeface="Arial"/>
              <a:buChar char="●"/>
            </a:pPr>
            <a:r>
              <a:rPr lang="en-US" sz="1800" b="1" i="0" u="none" strike="noStrike" cap="none" baseline="0">
                <a:solidFill>
                  <a:srgbClr val="FF0000"/>
                </a:solidFill>
                <a:latin typeface="Arial"/>
                <a:ea typeface="Arial"/>
                <a:cs typeface="Arial"/>
                <a:sym typeface="Arial"/>
              </a:rPr>
              <a:t>iii) </a:t>
            </a:r>
            <a:r>
              <a:rPr lang="en-US" sz="1800" b="1" i="0" u="sng" strike="noStrike" cap="none" baseline="0">
                <a:solidFill>
                  <a:srgbClr val="FF0000"/>
                </a:solidFill>
                <a:latin typeface="Arial"/>
                <a:ea typeface="Arial"/>
                <a:cs typeface="Arial"/>
                <a:sym typeface="Arial"/>
              </a:rPr>
              <a:t>The heart in fishes</a:t>
            </a:r>
            <a:r>
              <a:rPr lang="en-US" sz="1800" b="1" i="0" u="none" strike="noStrike" cap="none" baseline="0">
                <a:solidFill>
                  <a:srgbClr val="0000FF"/>
                </a:solidFill>
                <a:latin typeface="Arial"/>
                <a:ea typeface="Arial"/>
                <a:cs typeface="Arial"/>
                <a:sym typeface="Arial"/>
              </a:rPr>
              <a:t> :- have only two chambers and blood is oxygenated in the gills.</a:t>
            </a:r>
          </a:p>
          <a:p>
            <a:pPr marL="0" marR="0" lvl="0" indent="0" algn="l" rtl="0">
              <a:spcBef>
                <a:spcPts val="360"/>
              </a:spcBef>
              <a:spcAft>
                <a:spcPts val="0"/>
              </a:spcAft>
              <a:buClr>
                <a:srgbClr val="FF0000"/>
              </a:buClr>
              <a:buSzPct val="61111"/>
              <a:buFont typeface="Arial"/>
              <a:buChar char="●"/>
            </a:pPr>
            <a:r>
              <a:rPr lang="en-US" sz="1800" b="1" i="0" u="none" strike="noStrike" cap="none" baseline="0">
                <a:solidFill>
                  <a:srgbClr val="0000FF"/>
                </a:solidFill>
                <a:latin typeface="Arial"/>
                <a:ea typeface="Arial"/>
                <a:cs typeface="Arial"/>
                <a:sym typeface="Arial"/>
              </a:rPr>
              <a:t> </a:t>
            </a:r>
          </a:p>
        </p:txBody>
      </p:sp>
      <p:pic>
        <p:nvPicPr>
          <p:cNvPr id="297" name="Shape 297"/>
          <p:cNvPicPr preferRelativeResize="0"/>
          <p:nvPr/>
        </p:nvPicPr>
        <p:blipFill>
          <a:blip r:embed="rId3">
            <a:alphaModFix/>
          </a:blip>
          <a:stretch>
            <a:fillRect/>
          </a:stretch>
        </p:blipFill>
        <p:spPr>
          <a:xfrm>
            <a:off x="228600" y="3352800"/>
            <a:ext cx="8686800" cy="3505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Shape 302"/>
          <p:cNvSpPr txBox="1">
            <a:spLocks noGrp="1"/>
          </p:cNvSpPr>
          <p:nvPr>
            <p:ph type="ctrTitle"/>
          </p:nvPr>
        </p:nvSpPr>
        <p:spPr>
          <a:xfrm>
            <a:off x="76200" y="76200"/>
            <a:ext cx="7772400" cy="5365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Arial"/>
                <a:ea typeface="Arial"/>
                <a:cs typeface="Arial"/>
                <a:sym typeface="Arial"/>
              </a:rPr>
              <a:t>b) </a:t>
            </a:r>
            <a:r>
              <a:rPr lang="en-US" sz="2800" b="1" i="0" u="sng" strike="noStrike" cap="none" baseline="0">
                <a:solidFill>
                  <a:srgbClr val="FF0000"/>
                </a:solidFill>
                <a:latin typeface="Arial"/>
                <a:ea typeface="Arial"/>
                <a:cs typeface="Arial"/>
                <a:sym typeface="Arial"/>
              </a:rPr>
              <a:t>Transportation in plants</a:t>
            </a:r>
            <a:r>
              <a:rPr lang="en-US" sz="2800" b="1" i="0" u="none" strike="noStrike" cap="none" baseline="0">
                <a:solidFill>
                  <a:srgbClr val="FF0000"/>
                </a:solidFill>
                <a:latin typeface="Arial"/>
                <a:ea typeface="Arial"/>
                <a:cs typeface="Arial"/>
                <a:sym typeface="Arial"/>
              </a:rPr>
              <a:t> :-</a:t>
            </a:r>
          </a:p>
        </p:txBody>
      </p:sp>
      <p:sp>
        <p:nvSpPr>
          <p:cNvPr id="303" name="Shape 303"/>
          <p:cNvSpPr txBox="1">
            <a:spLocks noGrp="1"/>
          </p:cNvSpPr>
          <p:nvPr>
            <p:ph type="subTitle" idx="1"/>
          </p:nvPr>
        </p:nvSpPr>
        <p:spPr>
          <a:xfrm>
            <a:off x="228600" y="533400"/>
            <a:ext cx="8610599" cy="58674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In plants, transportation of materials like food, water and minerals takes place through conducting tissues called xylem and phloem.</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i) </a:t>
            </a:r>
            <a:r>
              <a:rPr lang="en-US" sz="2000" b="1" i="0" u="sng" strike="noStrike" cap="none" baseline="0">
                <a:solidFill>
                  <a:srgbClr val="FF0000"/>
                </a:solidFill>
                <a:latin typeface="Arial"/>
                <a:ea typeface="Arial"/>
                <a:cs typeface="Arial"/>
                <a:sym typeface="Arial"/>
              </a:rPr>
              <a:t>Xylem </a:t>
            </a:r>
            <a:r>
              <a:rPr lang="en-US" sz="2000" b="1" i="0" u="none" strike="noStrike" cap="none" baseline="0">
                <a:solidFill>
                  <a:srgbClr val="FF0000"/>
                </a:solidFill>
                <a:latin typeface="Arial"/>
                <a:ea typeface="Arial"/>
                <a:cs typeface="Arial"/>
                <a:sym typeface="Arial"/>
              </a:rPr>
              <a:t>:-</a:t>
            </a:r>
            <a:r>
              <a:rPr lang="en-US" sz="2000" b="1" i="0" u="none" strike="noStrike" cap="none" baseline="0">
                <a:solidFill>
                  <a:srgbClr val="0000FF"/>
                </a:solidFill>
                <a:latin typeface="Arial"/>
                <a:ea typeface="Arial"/>
                <a:cs typeface="Arial"/>
                <a:sym typeface="Arial"/>
              </a:rPr>
              <a:t> transports water and minerals from the roots to all parts of the plant. It consists of xylem vessels and tracheids</a:t>
            </a:r>
            <a:r>
              <a:rPr lang="en-US" sz="2000" b="1" i="0" u="none" strike="noStrike" cap="none" baseline="0">
                <a:solidFill>
                  <a:srgbClr val="FF0000"/>
                </a:solidFill>
                <a:latin typeface="Arial"/>
                <a:ea typeface="Arial"/>
                <a:cs typeface="Arial"/>
                <a:sym typeface="Arial"/>
              </a:rPr>
              <a:t>.</a:t>
            </a:r>
            <a:r>
              <a:rPr lang="en-US" sz="2000" b="1" i="0" u="none" strike="noStrike" cap="none" baseline="0">
                <a:solidFill>
                  <a:srgbClr val="0000FF"/>
                </a:solidFill>
                <a:latin typeface="Arial"/>
                <a:ea typeface="Arial"/>
                <a:cs typeface="Arial"/>
                <a:sym typeface="Arial"/>
              </a:rPr>
              <a:t> Water and minerals enter the roots by diffusion. Then due to transpiration, the suction force helps in the upward movement of water an minerals. </a:t>
            </a:r>
          </a:p>
        </p:txBody>
      </p:sp>
      <p:pic>
        <p:nvPicPr>
          <p:cNvPr id="304" name="Shape 304"/>
          <p:cNvPicPr preferRelativeResize="0"/>
          <p:nvPr/>
        </p:nvPicPr>
        <p:blipFill>
          <a:blip r:embed="rId3">
            <a:alphaModFix/>
          </a:blip>
          <a:stretch>
            <a:fillRect/>
          </a:stretch>
        </p:blipFill>
        <p:spPr>
          <a:xfrm>
            <a:off x="4724400" y="2590800"/>
            <a:ext cx="3962400" cy="4038599"/>
          </a:xfrm>
          <a:prstGeom prst="rect">
            <a:avLst/>
          </a:prstGeom>
          <a:noFill/>
          <a:ln>
            <a:noFill/>
          </a:ln>
        </p:spPr>
      </p:pic>
      <p:pic>
        <p:nvPicPr>
          <p:cNvPr id="305" name="Shape 305"/>
          <p:cNvPicPr preferRelativeResize="0"/>
          <p:nvPr/>
        </p:nvPicPr>
        <p:blipFill>
          <a:blip r:embed="rId4">
            <a:alphaModFix/>
          </a:blip>
          <a:stretch>
            <a:fillRect/>
          </a:stretch>
        </p:blipFill>
        <p:spPr>
          <a:xfrm>
            <a:off x="381000" y="2590800"/>
            <a:ext cx="4190999" cy="4038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ctrTitle"/>
          </p:nvPr>
        </p:nvSpPr>
        <p:spPr>
          <a:xfrm>
            <a:off x="152400" y="152400"/>
            <a:ext cx="7772400" cy="612775"/>
          </a:xfrm>
          <a:prstGeom prst="rect">
            <a:avLst/>
          </a:prstGeom>
          <a:noFill/>
          <a:ln>
            <a:noFill/>
          </a:ln>
        </p:spPr>
        <p:txBody>
          <a:bodyPr lIns="91425" tIns="45700" rIns="91425" bIns="45700" anchor="ctr" anchorCtr="0">
            <a:noAutofit/>
          </a:bodyPr>
          <a:lstStyle/>
          <a:p>
            <a:pPr>
              <a:spcBef>
                <a:spcPts val="0"/>
              </a:spcBef>
              <a:buNone/>
            </a:pPr>
            <a:endParaRPr/>
          </a:p>
        </p:txBody>
      </p:sp>
      <p:sp>
        <p:nvSpPr>
          <p:cNvPr id="311" name="Shape 311"/>
          <p:cNvSpPr txBox="1">
            <a:spLocks noGrp="1"/>
          </p:cNvSpPr>
          <p:nvPr>
            <p:ph type="subTitle" idx="1"/>
          </p:nvPr>
        </p:nvSpPr>
        <p:spPr>
          <a:xfrm>
            <a:off x="76200" y="152400"/>
            <a:ext cx="8915400" cy="62483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ii) </a:t>
            </a:r>
            <a:r>
              <a:rPr lang="en-US" sz="2000" b="1" i="0" u="sng" strike="noStrike" cap="none" baseline="0">
                <a:solidFill>
                  <a:srgbClr val="FF0000"/>
                </a:solidFill>
                <a:latin typeface="Arial"/>
                <a:ea typeface="Arial"/>
                <a:cs typeface="Arial"/>
                <a:sym typeface="Arial"/>
              </a:rPr>
              <a:t>Phloem</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transports food from the leaves to the other parts of the plant. This process is called translocation. The phloem consists of sieve tubes and companion cells. Food from the leaves is transferred to the xylem by the energy of ATP molecules. Due to osmotic pressure water enters the phloem and helps in the transport of food.</a:t>
            </a:r>
            <a:r>
              <a:rPr lang="en-US" sz="2000" b="1" i="0" u="none" strike="noStrike" cap="none" baseline="0">
                <a:solidFill>
                  <a:schemeClr val="dk1"/>
                </a:solidFill>
                <a:latin typeface="Arial"/>
                <a:ea typeface="Arial"/>
                <a:cs typeface="Arial"/>
                <a:sym typeface="Arial"/>
              </a:rPr>
              <a:t>      </a:t>
            </a:r>
          </a:p>
        </p:txBody>
      </p:sp>
      <p:pic>
        <p:nvPicPr>
          <p:cNvPr id="312" name="Shape 312"/>
          <p:cNvPicPr preferRelativeResize="0"/>
          <p:nvPr/>
        </p:nvPicPr>
        <p:blipFill>
          <a:blip r:embed="rId3">
            <a:alphaModFix/>
          </a:blip>
          <a:stretch>
            <a:fillRect/>
          </a:stretch>
        </p:blipFill>
        <p:spPr>
          <a:xfrm>
            <a:off x="381000" y="1905000"/>
            <a:ext cx="3886199" cy="4724399"/>
          </a:xfrm>
          <a:prstGeom prst="rect">
            <a:avLst/>
          </a:prstGeom>
          <a:noFill/>
          <a:ln>
            <a:noFill/>
          </a:ln>
        </p:spPr>
      </p:pic>
      <p:pic>
        <p:nvPicPr>
          <p:cNvPr id="313" name="Shape 313"/>
          <p:cNvPicPr preferRelativeResize="0"/>
          <p:nvPr/>
        </p:nvPicPr>
        <p:blipFill>
          <a:blip r:embed="rId4">
            <a:alphaModFix/>
          </a:blip>
          <a:stretch>
            <a:fillRect/>
          </a:stretch>
        </p:blipFill>
        <p:spPr>
          <a:xfrm>
            <a:off x="4495800" y="1905000"/>
            <a:ext cx="4267199" cy="4724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Shape 318"/>
          <p:cNvSpPr txBox="1">
            <a:spLocks noGrp="1"/>
          </p:cNvSpPr>
          <p:nvPr>
            <p:ph type="ctrTitle"/>
          </p:nvPr>
        </p:nvSpPr>
        <p:spPr>
          <a:xfrm>
            <a:off x="76200" y="76200"/>
            <a:ext cx="7772400"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9) </a:t>
            </a:r>
            <a:r>
              <a:rPr lang="en-US" sz="2800" b="1" i="0" u="sng" strike="noStrike" cap="none" baseline="0">
                <a:solidFill>
                  <a:srgbClr val="FF0000"/>
                </a:solidFill>
                <a:latin typeface="Times New Roman"/>
                <a:ea typeface="Times New Roman"/>
                <a:cs typeface="Times New Roman"/>
                <a:sym typeface="Times New Roman"/>
              </a:rPr>
              <a:t>Excretion </a:t>
            </a:r>
            <a:r>
              <a:rPr lang="en-US" sz="2800" b="1" i="0" u="none" strike="noStrike" cap="none" baseline="0">
                <a:solidFill>
                  <a:srgbClr val="FF0000"/>
                </a:solidFill>
                <a:latin typeface="Times New Roman"/>
                <a:ea typeface="Times New Roman"/>
                <a:cs typeface="Times New Roman"/>
                <a:sym typeface="Times New Roman"/>
              </a:rPr>
              <a:t>:-</a:t>
            </a:r>
          </a:p>
        </p:txBody>
      </p:sp>
      <p:sp>
        <p:nvSpPr>
          <p:cNvPr id="319" name="Shape 319"/>
          <p:cNvSpPr txBox="1">
            <a:spLocks noGrp="1"/>
          </p:cNvSpPr>
          <p:nvPr>
            <p:ph type="subTitle" idx="1"/>
          </p:nvPr>
        </p:nvSpPr>
        <p:spPr>
          <a:xfrm>
            <a:off x="152400" y="609600"/>
            <a:ext cx="8915400" cy="59435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Excretion is the process by which the waste products produced  during metabolic activities is removed from the body.</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In unicellular organism the waste products are removed from the cells into the surroundings by diffusion.</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In multicellular organisms the waste prducts are removed through specialised organs.</a:t>
            </a:r>
          </a:p>
          <a:p>
            <a:pPr marL="342900" marR="0" lvl="0" indent="-273050" algn="l" rtl="0">
              <a:spcBef>
                <a:spcPts val="36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p:txBody>
      </p:sp>
      <p:pic>
        <p:nvPicPr>
          <p:cNvPr id="320" name="Shape 320"/>
          <p:cNvPicPr preferRelativeResize="0"/>
          <p:nvPr/>
        </p:nvPicPr>
        <p:blipFill>
          <a:blip r:embed="rId3">
            <a:alphaModFix/>
          </a:blip>
          <a:stretch>
            <a:fillRect/>
          </a:stretch>
        </p:blipFill>
        <p:spPr>
          <a:xfrm>
            <a:off x="1676400" y="2743200"/>
            <a:ext cx="5524500" cy="3886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76200" y="73025"/>
            <a:ext cx="7772400" cy="460374"/>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3) </a:t>
            </a:r>
            <a:r>
              <a:rPr lang="en-US" sz="2800" b="1" i="0" u="sng" strike="noStrike" cap="none" baseline="0">
                <a:solidFill>
                  <a:srgbClr val="FF0000"/>
                </a:solidFill>
                <a:latin typeface="Times New Roman"/>
                <a:ea typeface="Times New Roman"/>
                <a:cs typeface="Times New Roman"/>
                <a:sym typeface="Times New Roman"/>
              </a:rPr>
              <a:t>Nutrition</a:t>
            </a:r>
            <a:r>
              <a:rPr lang="en-US" sz="2800" b="1" i="0" u="none" strike="noStrike" cap="none" baseline="0">
                <a:solidFill>
                  <a:srgbClr val="FF0000"/>
                </a:solidFill>
                <a:latin typeface="Times New Roman"/>
                <a:ea typeface="Times New Roman"/>
                <a:cs typeface="Times New Roman"/>
                <a:sym typeface="Times New Roman"/>
              </a:rPr>
              <a:t> :-</a:t>
            </a:r>
          </a:p>
        </p:txBody>
      </p:sp>
      <p:sp>
        <p:nvSpPr>
          <p:cNvPr id="76" name="Shape 76"/>
          <p:cNvSpPr txBox="1">
            <a:spLocks noGrp="1"/>
          </p:cNvSpPr>
          <p:nvPr>
            <p:ph type="subTitle" idx="1"/>
          </p:nvPr>
        </p:nvSpPr>
        <p:spPr>
          <a:xfrm>
            <a:off x="228600" y="533400"/>
            <a:ext cx="8686800" cy="6019799"/>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Nutrition is the process of taking food by an organism and its utilisation by the body to build the body, for growth, to repair the damaged parts of the body and for energy.</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Life on earth depends on carbon based molecules and most of the food are also carbon based molecules. The outside raw materials used by living organisms are food, water and air.</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a) </a:t>
            </a:r>
            <a:r>
              <a:rPr lang="en-US" sz="2000" b="1" i="0" u="sng" strike="noStrike" cap="none" baseline="0">
                <a:solidFill>
                  <a:srgbClr val="FF0000"/>
                </a:solidFill>
                <a:latin typeface="Arial"/>
                <a:ea typeface="Arial"/>
                <a:cs typeface="Arial"/>
                <a:sym typeface="Arial"/>
              </a:rPr>
              <a:t>Modes of nutrition :-</a:t>
            </a:r>
            <a:r>
              <a:rPr lang="en-US" sz="2000" b="1" i="0" u="none" strike="noStrike" cap="none" baseline="0">
                <a:solidFill>
                  <a:srgbClr val="0000FF"/>
                </a:solidFill>
                <a:latin typeface="Arial"/>
                <a:ea typeface="Arial"/>
                <a:cs typeface="Arial"/>
                <a:sym typeface="Arial"/>
              </a:rPr>
              <a:t> There are two main modes of nutrition. They are autotrophic nutrition and heterotrophic nutrition.</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i) </a:t>
            </a:r>
            <a:r>
              <a:rPr lang="en-US" sz="2000" b="1" i="0" u="sng" strike="noStrike" cap="none" baseline="0">
                <a:solidFill>
                  <a:srgbClr val="FF0000"/>
                </a:solidFill>
                <a:latin typeface="Arial"/>
                <a:ea typeface="Arial"/>
                <a:cs typeface="Arial"/>
                <a:sym typeface="Arial"/>
              </a:rPr>
              <a:t>Autotrophic nutrition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nutrition in which organisms prepare their own food from simple inorganic substances like carbon dioxide and water in the presence of sunlight and chlorophyll.</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Eg :- all green plants and some bacteria.</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ii) </a:t>
            </a:r>
            <a:r>
              <a:rPr lang="en-US" sz="2000" b="1" i="0" u="sng" strike="noStrike" cap="none" baseline="0">
                <a:solidFill>
                  <a:srgbClr val="FF0000"/>
                </a:solidFill>
                <a:latin typeface="Arial"/>
                <a:ea typeface="Arial"/>
                <a:cs typeface="Arial"/>
                <a:sym typeface="Arial"/>
              </a:rPr>
              <a:t>Heterotrophic nutrition :-</a:t>
            </a:r>
            <a:r>
              <a:rPr lang="en-US" sz="2000" b="1" i="0" u="sng" strike="noStrike" cap="none" baseline="0">
                <a:solidFill>
                  <a:srgbClr val="0000FF"/>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is nutrition in which organisms get their food directly or indirectly from plants.</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0000FF"/>
                </a:solidFill>
                <a:latin typeface="Arial"/>
                <a:ea typeface="Arial"/>
                <a:cs typeface="Arial"/>
                <a:sym typeface="Arial"/>
              </a:rPr>
              <a:t>  Eg :- all animals fungi and some bacteria.</a:t>
            </a:r>
          </a:p>
          <a:p>
            <a:pPr marL="0" marR="0" lvl="0" indent="0" algn="l" rtl="0">
              <a:spcBef>
                <a:spcPts val="400"/>
              </a:spcBef>
              <a:spcAft>
                <a:spcPts val="0"/>
              </a:spcAft>
              <a:buClr>
                <a:schemeClr val="dk1"/>
              </a:buClr>
              <a:buSzPct val="60000"/>
              <a:buFont typeface="Arial"/>
              <a:buChar char="●"/>
            </a:pPr>
            <a:r>
              <a:rPr lang="en-US" sz="2000" b="1" i="0" u="none" strike="noStrike" cap="none" baseline="0">
                <a:solidFill>
                  <a:srgbClr val="FF0000"/>
                </a:solidFill>
                <a:latin typeface="Arial"/>
                <a:ea typeface="Arial"/>
                <a:cs typeface="Arial"/>
                <a:sym typeface="Arial"/>
              </a:rPr>
              <a:t>b)</a:t>
            </a:r>
            <a:r>
              <a:rPr lang="en-US" sz="2000" b="1" i="0" u="none" strike="noStrike" cap="none" baseline="0">
                <a:solidFill>
                  <a:srgbClr val="0000FF"/>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Types of heterotrophic nutrition :-</a:t>
            </a:r>
            <a:r>
              <a:rPr lang="en-US" sz="2000" b="1" i="0" u="sng" strike="noStrike" cap="none" baseline="0">
                <a:solidFill>
                  <a:srgbClr val="0000FF"/>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There are three main types of heterotrophic nutrition. They are saprophytic, parasitic and holozoic nutritions.</a:t>
            </a:r>
          </a:p>
          <a:p>
            <a:pPr marL="342900" marR="0" lvl="0" indent="-273050" algn="l" rtl="0">
              <a:spcBef>
                <a:spcPts val="36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Shape 325"/>
          <p:cNvSpPr txBox="1">
            <a:spLocks noGrp="1"/>
          </p:cNvSpPr>
          <p:nvPr>
            <p:ph type="ctrTitle"/>
          </p:nvPr>
        </p:nvSpPr>
        <p:spPr>
          <a:xfrm>
            <a:off x="76200" y="76200"/>
            <a:ext cx="7772400"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Arial"/>
                <a:ea typeface="Arial"/>
                <a:cs typeface="Arial"/>
                <a:sym typeface="Arial"/>
              </a:rPr>
              <a:t>a) </a:t>
            </a:r>
            <a:r>
              <a:rPr lang="en-US" sz="2800" b="1" i="0" u="sng" strike="noStrike" cap="none" baseline="0">
                <a:solidFill>
                  <a:srgbClr val="FF0000"/>
                </a:solidFill>
                <a:latin typeface="Arial"/>
                <a:ea typeface="Arial"/>
                <a:cs typeface="Arial"/>
                <a:sym typeface="Arial"/>
              </a:rPr>
              <a:t>Excretion in Human beings</a:t>
            </a:r>
            <a:r>
              <a:rPr lang="en-US" sz="2800" b="1" i="0" u="none" strike="noStrike" cap="none" baseline="0">
                <a:solidFill>
                  <a:srgbClr val="FF0000"/>
                </a:solidFill>
                <a:latin typeface="Arial"/>
                <a:ea typeface="Arial"/>
                <a:cs typeface="Arial"/>
                <a:sym typeface="Arial"/>
              </a:rPr>
              <a:t> :-</a:t>
            </a:r>
          </a:p>
        </p:txBody>
      </p:sp>
      <p:sp>
        <p:nvSpPr>
          <p:cNvPr id="326" name="Shape 326"/>
          <p:cNvSpPr txBox="1">
            <a:spLocks noGrp="1"/>
          </p:cNvSpPr>
          <p:nvPr>
            <p:ph type="subTitle" idx="1"/>
          </p:nvPr>
        </p:nvSpPr>
        <p:spPr>
          <a:xfrm>
            <a:off x="304800" y="609600"/>
            <a:ext cx="8534399" cy="57912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chemeClr val="dk1"/>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The excretory system consists of a pair of kidneys , a pair of ureters, urinary bladder and urethra. Each kidney has a number of excretory units called nephrons.</a:t>
            </a:r>
          </a:p>
          <a:p>
            <a:pPr marL="342900" marR="0" lvl="0" indent="-273050" algn="l" rtl="0">
              <a:spcBef>
                <a:spcPts val="36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p:txBody>
      </p:sp>
      <p:pic>
        <p:nvPicPr>
          <p:cNvPr id="327" name="Shape 327"/>
          <p:cNvPicPr preferRelativeResize="0"/>
          <p:nvPr/>
        </p:nvPicPr>
        <p:blipFill>
          <a:blip r:embed="rId3">
            <a:alphaModFix/>
          </a:blip>
          <a:stretch>
            <a:fillRect/>
          </a:stretch>
        </p:blipFill>
        <p:spPr>
          <a:xfrm>
            <a:off x="152400" y="1905000"/>
            <a:ext cx="4343399" cy="4419599"/>
          </a:xfrm>
          <a:prstGeom prst="rect">
            <a:avLst/>
          </a:prstGeom>
          <a:noFill/>
          <a:ln>
            <a:noFill/>
          </a:ln>
        </p:spPr>
      </p:pic>
      <p:pic>
        <p:nvPicPr>
          <p:cNvPr id="328" name="Shape 328"/>
          <p:cNvPicPr preferRelativeResize="0"/>
          <p:nvPr/>
        </p:nvPicPr>
        <p:blipFill>
          <a:blip r:embed="rId4">
            <a:alphaModFix/>
          </a:blip>
          <a:stretch>
            <a:fillRect/>
          </a:stretch>
        </p:blipFill>
        <p:spPr>
          <a:xfrm>
            <a:off x="4495800" y="1905000"/>
            <a:ext cx="4495800" cy="4419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Shape 333"/>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334" name="Shape 334"/>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335" name="Shape 335"/>
          <p:cNvPicPr preferRelativeResize="0"/>
          <p:nvPr/>
        </p:nvPicPr>
        <p:blipFill>
          <a:blip r:embed="rId3">
            <a:alphaModFix/>
          </a:blip>
          <a:stretch>
            <a:fillRect/>
          </a:stretch>
        </p:blipFill>
        <p:spPr>
          <a:xfrm>
            <a:off x="1371600" y="304800"/>
            <a:ext cx="6324599" cy="6324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a:spcBef>
                <a:spcPts val="0"/>
              </a:spcBef>
              <a:buNone/>
            </a:pPr>
            <a:endParaRPr/>
          </a:p>
        </p:txBody>
      </p:sp>
      <p:sp>
        <p:nvSpPr>
          <p:cNvPr id="341" name="Shape 34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a:spcBef>
                <a:spcPts val="0"/>
              </a:spcBef>
              <a:buNone/>
            </a:pPr>
            <a:endParaRPr/>
          </a:p>
        </p:txBody>
      </p:sp>
      <p:pic>
        <p:nvPicPr>
          <p:cNvPr id="342" name="Shape 342"/>
          <p:cNvPicPr preferRelativeResize="0"/>
          <p:nvPr/>
        </p:nvPicPr>
        <p:blipFill>
          <a:blip r:embed="rId3">
            <a:alphaModFix/>
          </a:blip>
          <a:stretch>
            <a:fillRect/>
          </a:stretch>
        </p:blipFill>
        <p:spPr>
          <a:xfrm>
            <a:off x="1143000" y="304800"/>
            <a:ext cx="6781800" cy="6324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ctrTitle"/>
          </p:nvPr>
        </p:nvSpPr>
        <p:spPr>
          <a:xfrm>
            <a:off x="76200" y="76200"/>
            <a:ext cx="7772400" cy="765175"/>
          </a:xfrm>
          <a:prstGeom prst="rect">
            <a:avLst/>
          </a:prstGeom>
          <a:noFill/>
          <a:ln>
            <a:noFill/>
          </a:ln>
        </p:spPr>
        <p:txBody>
          <a:bodyPr lIns="91425" tIns="45700" rIns="91425" bIns="45700" anchor="ctr" anchorCtr="0">
            <a:noAutofit/>
          </a:bodyPr>
          <a:lstStyle/>
          <a:p>
            <a:pPr>
              <a:spcBef>
                <a:spcPts val="0"/>
              </a:spcBef>
              <a:buNone/>
            </a:pPr>
            <a:endParaRPr/>
          </a:p>
        </p:txBody>
      </p:sp>
      <p:sp>
        <p:nvSpPr>
          <p:cNvPr id="348" name="Shape 348"/>
          <p:cNvSpPr txBox="1">
            <a:spLocks noGrp="1"/>
          </p:cNvSpPr>
          <p:nvPr>
            <p:ph type="subTitle" idx="1"/>
          </p:nvPr>
        </p:nvSpPr>
        <p:spPr>
          <a:xfrm>
            <a:off x="76200" y="152400"/>
            <a:ext cx="8991600" cy="6705599"/>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rgbClr val="FF0000"/>
              </a:buClr>
              <a:buSzPct val="60000"/>
              <a:buFont typeface="Arial"/>
              <a:buChar char="●"/>
            </a:pPr>
            <a:r>
              <a:rPr lang="en-US" sz="2000" b="1" i="0" u="sng" strike="noStrike" cap="none" baseline="0">
                <a:solidFill>
                  <a:srgbClr val="FF0000"/>
                </a:solidFill>
                <a:latin typeface="Arial"/>
                <a:ea typeface="Arial"/>
                <a:cs typeface="Arial"/>
                <a:sym typeface="Arial"/>
              </a:rPr>
              <a:t>Nephron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Each nephron has a cup like structure called Bowman’s capsule containing a bundle of capillaries called glomerulus. The Bowman’s capsule leads into a tubular structure which joins into a collecting duct. The renal artery brings the nitrogenous waste like ammonia, urea, uric acid (urine) along with excess water, salts etc. into the nephron. It filters the nitrogenous waste, water and salts which passes through the tubular structure into the collecting duct. The waste then passes through the ureters into the urinary bladder and is then sent out through the urethra</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as urine.</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The useful products like amino acids, glucose, salts etc. are reabsorbed by the capillaries around the tubular structure and goes into the real vein.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b) </a:t>
            </a:r>
            <a:r>
              <a:rPr lang="en-US" sz="2000" b="1" i="0" u="sng" strike="noStrike" cap="none" baseline="0">
                <a:solidFill>
                  <a:srgbClr val="FF0000"/>
                </a:solidFill>
                <a:latin typeface="Arial"/>
                <a:ea typeface="Arial"/>
                <a:cs typeface="Arial"/>
                <a:sym typeface="Arial"/>
              </a:rPr>
              <a:t>Excretion in plants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chemeClr val="dk1"/>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In plants the gaseous waste products produced during respiration (CO</a:t>
            </a:r>
            <a:r>
              <a:rPr lang="en-US" sz="2000" b="1" i="0" u="none" strike="noStrike" cap="none" baseline="-25000">
                <a:solidFill>
                  <a:srgbClr val="0000FF"/>
                </a:solidFill>
                <a:latin typeface="Arial"/>
                <a:ea typeface="Arial"/>
                <a:cs typeface="Arial"/>
                <a:sym typeface="Arial"/>
              </a:rPr>
              <a:t>2</a:t>
            </a:r>
            <a:r>
              <a:rPr lang="en-US" sz="2000" b="1" i="0" u="none" strike="noStrike" cap="none" baseline="0">
                <a:solidFill>
                  <a:srgbClr val="0000FF"/>
                </a:solidFill>
                <a:latin typeface="Arial"/>
                <a:ea typeface="Arial"/>
                <a:cs typeface="Arial"/>
                <a:sym typeface="Arial"/>
              </a:rPr>
              <a:t>) and photosynthesis (O</a:t>
            </a:r>
            <a:r>
              <a:rPr lang="en-US" sz="2000" b="1" i="0" u="none" strike="noStrike" cap="none" baseline="-25000">
                <a:solidFill>
                  <a:srgbClr val="0000FF"/>
                </a:solidFill>
                <a:latin typeface="Arial"/>
                <a:ea typeface="Arial"/>
                <a:cs typeface="Arial"/>
                <a:sym typeface="Arial"/>
              </a:rPr>
              <a:t>2</a:t>
            </a:r>
            <a:r>
              <a:rPr lang="en-US" sz="2000" b="1" i="0" u="none" strike="noStrike" cap="none" baseline="0">
                <a:solidFill>
                  <a:srgbClr val="0000FF"/>
                </a:solidFill>
                <a:latin typeface="Arial"/>
                <a:ea typeface="Arial"/>
                <a:cs typeface="Arial"/>
                <a:sym typeface="Arial"/>
              </a:rPr>
              <a:t>) are removed through the stomata. Excess water is removed through the stomata. This process is called transpiration.</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Some waste products are stored in the leaves and removed when the leaves dry and fall off. Some waste products are stored in vacuoles. Some waste products like gums and resins are stored in the old xylem cells. Some waste products are removed through the roots.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263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1631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016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76200" y="76200"/>
            <a:ext cx="7772400" cy="228600"/>
          </a:xfrm>
          <a:prstGeom prst="rect">
            <a:avLst/>
          </a:prstGeom>
          <a:noFill/>
          <a:ln>
            <a:noFill/>
          </a:ln>
        </p:spPr>
        <p:txBody>
          <a:bodyPr lIns="91425" tIns="45700" rIns="91425" bIns="45700" anchor="ctr" anchorCtr="0">
            <a:noAutofit/>
          </a:bodyPr>
          <a:lstStyle/>
          <a:p>
            <a:pPr>
              <a:spcBef>
                <a:spcPts val="0"/>
              </a:spcBef>
              <a:buNone/>
            </a:pPr>
            <a:endParaRPr/>
          </a:p>
        </p:txBody>
      </p:sp>
      <p:sp>
        <p:nvSpPr>
          <p:cNvPr id="82" name="Shape 82"/>
          <p:cNvSpPr txBox="1">
            <a:spLocks noGrp="1"/>
          </p:cNvSpPr>
          <p:nvPr>
            <p:ph type="subTitle" idx="1"/>
          </p:nvPr>
        </p:nvSpPr>
        <p:spPr>
          <a:xfrm>
            <a:off x="152400" y="76200"/>
            <a:ext cx="8915400" cy="66294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i) </a:t>
            </a:r>
            <a:r>
              <a:rPr lang="en-US" sz="2000" b="1" i="0" u="sng" strike="noStrike" cap="none" baseline="0">
                <a:solidFill>
                  <a:srgbClr val="FF0000"/>
                </a:solidFill>
                <a:latin typeface="Arial"/>
                <a:ea typeface="Arial"/>
                <a:cs typeface="Arial"/>
                <a:sym typeface="Arial"/>
              </a:rPr>
              <a:t>Saprohytic nutrition </a:t>
            </a:r>
            <a:r>
              <a:rPr lang="en-US" sz="2000" b="1" i="0" u="none" strike="noStrike" cap="none" baseline="0">
                <a:solidFill>
                  <a:srgbClr val="FF0000"/>
                </a:solidFill>
                <a:latin typeface="Arial"/>
                <a:ea typeface="Arial"/>
                <a:cs typeface="Arial"/>
                <a:sym typeface="Arial"/>
              </a:rPr>
              <a:t>:-</a:t>
            </a:r>
            <a:r>
              <a:rPr lang="en-US" sz="2000" b="1" i="0" u="none" strike="noStrike" cap="none" baseline="0">
                <a:solidFill>
                  <a:srgbClr val="0000FF"/>
                </a:solidFill>
                <a:latin typeface="Arial"/>
                <a:ea typeface="Arial"/>
                <a:cs typeface="Arial"/>
                <a:sym typeface="Arial"/>
              </a:rPr>
              <a:t> is nutrition in which organisms get their food from dead and decaying organisms. They break down the food material outside their body and then absorbs it. Eg :- mushroom, bread mould, yeast, some bacteria etc.</a:t>
            </a:r>
          </a:p>
          <a:p>
            <a:pPr marL="0" marR="0" lvl="0" indent="0" algn="l" rtl="0">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none" strike="noStrike" cap="none" baseline="0">
                <a:solidFill>
                  <a:srgbClr val="FF0000"/>
                </a:solidFill>
                <a:latin typeface="Arial"/>
                <a:ea typeface="Arial"/>
                <a:cs typeface="Arial"/>
                <a:sym typeface="Arial"/>
              </a:rPr>
              <a:t>ii) </a:t>
            </a:r>
            <a:r>
              <a:rPr lang="en-US" sz="2000" b="1" i="0" u="sng" strike="noStrike" cap="none" baseline="0">
                <a:solidFill>
                  <a:srgbClr val="FF0000"/>
                </a:solidFill>
                <a:latin typeface="Arial"/>
                <a:ea typeface="Arial"/>
                <a:cs typeface="Arial"/>
                <a:sym typeface="Arial"/>
              </a:rPr>
              <a:t>Parasitic nutrition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nutrition in which organisms get their food from living organisms (host) without killing them. Eg :- cuscuta, orchids, ticks, lice, leeches, round worm, tape worm, plasmodium etc.</a:t>
            </a:r>
          </a:p>
          <a:p>
            <a:pPr marL="0" marR="0" lvl="0" indent="0" algn="l" rtl="0">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iii) </a:t>
            </a:r>
            <a:r>
              <a:rPr lang="en-US" sz="2000" b="1" i="0" u="sng" strike="noStrike" cap="none" baseline="0">
                <a:solidFill>
                  <a:srgbClr val="FF0000"/>
                </a:solidFill>
                <a:latin typeface="Arial"/>
                <a:ea typeface="Arial"/>
                <a:cs typeface="Arial"/>
                <a:sym typeface="Arial"/>
              </a:rPr>
              <a:t>Holozoic nutrition</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nutrition in which organisms take food directly and then digests and absorbs it. Eg :- amoeba, paramaecium, birds, fishes, humans etc.</a:t>
            </a:r>
          </a:p>
          <a:p>
            <a:pPr marL="342900" marR="0" lvl="0" indent="-273050" algn="l" rtl="0">
              <a:spcBef>
                <a:spcPts val="360"/>
              </a:spcBef>
              <a:spcAft>
                <a:spcPts val="0"/>
              </a:spcAft>
              <a:buClr>
                <a:srgbClr val="FF0000"/>
              </a:buClr>
              <a:buFont typeface="Arial"/>
              <a:buNone/>
            </a:pPr>
            <a:endParaRPr sz="2000" b="0" i="0" u="none" strike="noStrike" cap="none" baseline="0">
              <a:solidFill>
                <a:srgbClr val="FF0000"/>
              </a:solidFill>
              <a:latin typeface="Arial"/>
              <a:ea typeface="Arial"/>
              <a:cs typeface="Arial"/>
              <a:sym typeface="Arial"/>
            </a:endParaRPr>
          </a:p>
        </p:txBody>
      </p:sp>
      <p:pic>
        <p:nvPicPr>
          <p:cNvPr id="83" name="Shape 83"/>
          <p:cNvPicPr preferRelativeResize="0"/>
          <p:nvPr/>
        </p:nvPicPr>
        <p:blipFill>
          <a:blip r:embed="rId3">
            <a:alphaModFix/>
          </a:blip>
          <a:stretch>
            <a:fillRect/>
          </a:stretch>
        </p:blipFill>
        <p:spPr>
          <a:xfrm>
            <a:off x="3200400" y="3352800"/>
            <a:ext cx="2743199" cy="3276599"/>
          </a:xfrm>
          <a:prstGeom prst="rect">
            <a:avLst/>
          </a:prstGeom>
          <a:noFill/>
          <a:ln>
            <a:noFill/>
          </a:ln>
        </p:spPr>
      </p:pic>
      <p:pic>
        <p:nvPicPr>
          <p:cNvPr id="84" name="Shape 84"/>
          <p:cNvPicPr preferRelativeResize="0"/>
          <p:nvPr/>
        </p:nvPicPr>
        <p:blipFill>
          <a:blip r:embed="rId4">
            <a:alphaModFix/>
          </a:blip>
          <a:stretch>
            <a:fillRect/>
          </a:stretch>
        </p:blipFill>
        <p:spPr>
          <a:xfrm>
            <a:off x="304800" y="3352800"/>
            <a:ext cx="2667000" cy="3276600"/>
          </a:xfrm>
          <a:prstGeom prst="rect">
            <a:avLst/>
          </a:prstGeom>
          <a:noFill/>
          <a:ln>
            <a:noFill/>
          </a:ln>
        </p:spPr>
      </p:pic>
      <p:pic>
        <p:nvPicPr>
          <p:cNvPr id="85" name="Shape 85"/>
          <p:cNvPicPr preferRelativeResize="0"/>
          <p:nvPr/>
        </p:nvPicPr>
        <p:blipFill>
          <a:blip r:embed="rId5">
            <a:alphaModFix/>
          </a:blip>
          <a:stretch>
            <a:fillRect/>
          </a:stretch>
        </p:blipFill>
        <p:spPr>
          <a:xfrm>
            <a:off x="6172200" y="3352800"/>
            <a:ext cx="2592387" cy="3276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76200" y="76200"/>
            <a:ext cx="7848599" cy="609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US" sz="2800" b="1" i="0" u="none" strike="noStrike" cap="none" baseline="0">
                <a:solidFill>
                  <a:srgbClr val="FF0000"/>
                </a:solidFill>
                <a:latin typeface="Times New Roman"/>
                <a:ea typeface="Times New Roman"/>
                <a:cs typeface="Times New Roman"/>
                <a:sym typeface="Times New Roman"/>
              </a:rPr>
              <a:t>4) </a:t>
            </a:r>
            <a:r>
              <a:rPr lang="en-US" sz="2800" b="1" i="0" u="sng" strike="noStrike" cap="none" baseline="0">
                <a:solidFill>
                  <a:srgbClr val="FF0000"/>
                </a:solidFill>
                <a:latin typeface="Times New Roman"/>
                <a:ea typeface="Times New Roman"/>
                <a:cs typeface="Times New Roman"/>
                <a:sym typeface="Times New Roman"/>
              </a:rPr>
              <a:t>Nutrition in plants</a:t>
            </a:r>
            <a:r>
              <a:rPr lang="en-US" sz="2800" b="1" i="0" u="none" strike="noStrike" cap="none" baseline="0">
                <a:solidFill>
                  <a:srgbClr val="FF0000"/>
                </a:solidFill>
                <a:latin typeface="Times New Roman"/>
                <a:ea typeface="Times New Roman"/>
                <a:cs typeface="Times New Roman"/>
                <a:sym typeface="Times New Roman"/>
              </a:rPr>
              <a:t> :-</a:t>
            </a:r>
          </a:p>
        </p:txBody>
      </p:sp>
      <p:sp>
        <p:nvSpPr>
          <p:cNvPr id="91" name="Shape 91"/>
          <p:cNvSpPr txBox="1">
            <a:spLocks noGrp="1"/>
          </p:cNvSpPr>
          <p:nvPr>
            <p:ph type="subTitle" idx="1"/>
          </p:nvPr>
        </p:nvSpPr>
        <p:spPr>
          <a:xfrm>
            <a:off x="228600" y="762000"/>
            <a:ext cx="8686800" cy="5562600"/>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Photosynthesis</a:t>
            </a:r>
            <a:r>
              <a:rPr lang="en-US" sz="2000" b="1" i="0" u="none" strike="noStrike" cap="none" baseline="0">
                <a:solidFill>
                  <a:srgbClr val="FF0000"/>
                </a:solidFill>
                <a:latin typeface="Arial"/>
                <a:ea typeface="Arial"/>
                <a:cs typeface="Arial"/>
                <a:sym typeface="Arial"/>
              </a:rPr>
              <a:t> :-</a:t>
            </a:r>
            <a:r>
              <a:rPr lang="en-US" sz="2000" b="1" i="0" u="none" strike="noStrike" cap="none" baseline="0">
                <a:solidFill>
                  <a:srgbClr val="0000FF"/>
                </a:solidFill>
                <a:latin typeface="Arial"/>
                <a:ea typeface="Arial"/>
                <a:cs typeface="Arial"/>
                <a:sym typeface="Arial"/>
              </a:rPr>
              <a:t> is the process by which plants prepare food by using carbon dioxide and water in the presence of sunlight and chlorophyll. The food prepared is carbohydrate which is stored in the form of starch. Oxygen is released in this process.</a:t>
            </a:r>
          </a:p>
          <a:p>
            <a:pPr marL="342900" marR="0" lvl="0" indent="-273050" algn="l" rtl="0">
              <a:lnSpc>
                <a:spcPct val="90000"/>
              </a:lnSpc>
              <a:spcBef>
                <a:spcPts val="360"/>
              </a:spcBef>
              <a:spcAft>
                <a:spcPts val="0"/>
              </a:spcAft>
              <a:buClr>
                <a:srgbClr val="FF0000"/>
              </a:buClr>
              <a:buFont typeface="Arial"/>
              <a:buNone/>
            </a:pPr>
            <a:endParaRPr sz="2000" b="0" i="0" u="none" strike="noStrike" cap="none" baseline="0">
              <a:solidFill>
                <a:srgbClr val="FF0000"/>
              </a:solidFill>
              <a:latin typeface="Arial"/>
              <a:ea typeface="Arial"/>
              <a:cs typeface="Arial"/>
              <a:sym typeface="Arial"/>
            </a:endParaRP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Equation of photosynthesis</a:t>
            </a:r>
            <a:r>
              <a:rPr lang="en-US" sz="2000" b="1" i="0" u="none" strike="noStrike" cap="none" baseline="0">
                <a:solidFill>
                  <a:srgbClr val="FF0000"/>
                </a:solidFill>
                <a:latin typeface="Arial"/>
                <a:ea typeface="Arial"/>
                <a:cs typeface="Arial"/>
                <a:sym typeface="Arial"/>
              </a:rPr>
              <a:t>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Sunlight</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6CO</a:t>
            </a:r>
            <a:r>
              <a:rPr lang="en-US" sz="2000" b="1" i="0" u="none" strike="noStrike" cap="none" baseline="-25000">
                <a:solidFill>
                  <a:srgbClr val="0000FF"/>
                </a:solidFill>
                <a:latin typeface="Arial"/>
                <a:ea typeface="Arial"/>
                <a:cs typeface="Arial"/>
                <a:sym typeface="Arial"/>
              </a:rPr>
              <a:t>2</a:t>
            </a:r>
            <a:r>
              <a:rPr lang="en-US" sz="2000" b="1" i="0" u="none" strike="noStrike" cap="none" baseline="0">
                <a:solidFill>
                  <a:srgbClr val="0000FF"/>
                </a:solidFill>
                <a:latin typeface="Arial"/>
                <a:ea typeface="Arial"/>
                <a:cs typeface="Arial"/>
                <a:sym typeface="Arial"/>
              </a:rPr>
              <a:t> + 12H</a:t>
            </a:r>
            <a:r>
              <a:rPr lang="en-US" sz="2000" b="1" i="0" u="none" strike="noStrike" cap="none" baseline="-25000">
                <a:solidFill>
                  <a:srgbClr val="0000FF"/>
                </a:solidFill>
                <a:latin typeface="Arial"/>
                <a:ea typeface="Arial"/>
                <a:cs typeface="Arial"/>
                <a:sym typeface="Arial"/>
              </a:rPr>
              <a:t>2</a:t>
            </a:r>
            <a:r>
              <a:rPr lang="en-US" sz="2000" b="1" i="0" u="none" strike="noStrike" cap="none" baseline="0">
                <a:solidFill>
                  <a:srgbClr val="0000FF"/>
                </a:solidFill>
                <a:latin typeface="Arial"/>
                <a:ea typeface="Arial"/>
                <a:cs typeface="Arial"/>
                <a:sym typeface="Arial"/>
              </a:rPr>
              <a:t>O                            C</a:t>
            </a:r>
            <a:r>
              <a:rPr lang="en-US" sz="2000" b="1" i="0" u="none" strike="noStrike" cap="none" baseline="-25000">
                <a:solidFill>
                  <a:srgbClr val="0000FF"/>
                </a:solidFill>
                <a:latin typeface="Arial"/>
                <a:ea typeface="Arial"/>
                <a:cs typeface="Arial"/>
                <a:sym typeface="Arial"/>
              </a:rPr>
              <a:t>6</a:t>
            </a:r>
            <a:r>
              <a:rPr lang="en-US" sz="2000" b="1" i="0" u="none" strike="noStrike" cap="none" baseline="0">
                <a:solidFill>
                  <a:srgbClr val="0000FF"/>
                </a:solidFill>
                <a:latin typeface="Arial"/>
                <a:ea typeface="Arial"/>
                <a:cs typeface="Arial"/>
                <a:sym typeface="Arial"/>
              </a:rPr>
              <a:t>H</a:t>
            </a:r>
            <a:r>
              <a:rPr lang="en-US" sz="2000" b="1" i="0" u="none" strike="noStrike" cap="none" baseline="-25000">
                <a:solidFill>
                  <a:srgbClr val="0000FF"/>
                </a:solidFill>
                <a:latin typeface="Arial"/>
                <a:ea typeface="Arial"/>
                <a:cs typeface="Arial"/>
                <a:sym typeface="Arial"/>
              </a:rPr>
              <a:t>12</a:t>
            </a:r>
            <a:r>
              <a:rPr lang="en-US" sz="2000" b="1" i="0" u="none" strike="noStrike" cap="none" baseline="0">
                <a:solidFill>
                  <a:srgbClr val="0000FF"/>
                </a:solidFill>
                <a:latin typeface="Arial"/>
                <a:ea typeface="Arial"/>
                <a:cs typeface="Arial"/>
                <a:sym typeface="Arial"/>
              </a:rPr>
              <a:t>O</a:t>
            </a:r>
            <a:r>
              <a:rPr lang="en-US" sz="2000" b="1" i="0" u="none" strike="noStrike" cap="none" baseline="-25000">
                <a:solidFill>
                  <a:srgbClr val="0000FF"/>
                </a:solidFill>
                <a:latin typeface="Arial"/>
                <a:ea typeface="Arial"/>
                <a:cs typeface="Arial"/>
                <a:sym typeface="Arial"/>
              </a:rPr>
              <a:t>6</a:t>
            </a:r>
            <a:r>
              <a:rPr lang="en-US" sz="2000" b="1" i="0" u="none" strike="noStrike" cap="none" baseline="0">
                <a:solidFill>
                  <a:srgbClr val="0000FF"/>
                </a:solidFill>
                <a:latin typeface="Arial"/>
                <a:ea typeface="Arial"/>
                <a:cs typeface="Arial"/>
                <a:sym typeface="Arial"/>
              </a:rPr>
              <a:t> + 6H</a:t>
            </a:r>
            <a:r>
              <a:rPr lang="en-US" sz="2000" b="1" i="0" u="none" strike="noStrike" cap="none" baseline="-25000">
                <a:solidFill>
                  <a:srgbClr val="0000FF"/>
                </a:solidFill>
                <a:latin typeface="Arial"/>
                <a:ea typeface="Arial"/>
                <a:cs typeface="Arial"/>
                <a:sym typeface="Arial"/>
              </a:rPr>
              <a:t>2</a:t>
            </a:r>
            <a:r>
              <a:rPr lang="en-US" sz="2000" b="1" i="0" u="none" strike="noStrike" cap="none" baseline="0">
                <a:solidFill>
                  <a:srgbClr val="0000FF"/>
                </a:solidFill>
                <a:latin typeface="Arial"/>
                <a:ea typeface="Arial"/>
                <a:cs typeface="Arial"/>
                <a:sym typeface="Arial"/>
              </a:rPr>
              <a:t>O + 6O</a:t>
            </a:r>
            <a:r>
              <a:rPr lang="en-US" sz="2000" b="1" i="0" u="none" strike="noStrike" cap="none" baseline="-25000">
                <a:solidFill>
                  <a:srgbClr val="0000FF"/>
                </a:solidFill>
                <a:latin typeface="Arial"/>
                <a:ea typeface="Arial"/>
                <a:cs typeface="Arial"/>
                <a:sym typeface="Arial"/>
              </a:rPr>
              <a:t>2</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Chlorophyll</a:t>
            </a:r>
          </a:p>
          <a:p>
            <a:pPr marL="342900" marR="0" lvl="0" indent="-273050" algn="l" rtl="0">
              <a:lnSpc>
                <a:spcPct val="90000"/>
              </a:lnSpc>
              <a:spcBef>
                <a:spcPts val="360"/>
              </a:spcBef>
              <a:spcAft>
                <a:spcPts val="0"/>
              </a:spcAft>
              <a:buClr>
                <a:srgbClr val="FF0000"/>
              </a:buClr>
              <a:buFont typeface="Arial"/>
              <a:buNone/>
            </a:pPr>
            <a:endParaRPr sz="2000" b="0" i="0" u="none" strike="noStrike" cap="none" baseline="0">
              <a:solidFill>
                <a:srgbClr val="FF0000"/>
              </a:solidFill>
              <a:latin typeface="Arial"/>
              <a:ea typeface="Arial"/>
              <a:cs typeface="Arial"/>
              <a:sym typeface="Arial"/>
            </a:endParaRP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FF0000"/>
                </a:solidFill>
                <a:latin typeface="Arial"/>
                <a:ea typeface="Arial"/>
                <a:cs typeface="Arial"/>
                <a:sym typeface="Arial"/>
              </a:rPr>
              <a:t>  </a:t>
            </a:r>
            <a:r>
              <a:rPr lang="en-US" sz="2000" b="1" i="0" u="sng" strike="noStrike" cap="none" baseline="0">
                <a:solidFill>
                  <a:srgbClr val="FF0000"/>
                </a:solidFill>
                <a:latin typeface="Arial"/>
                <a:ea typeface="Arial"/>
                <a:cs typeface="Arial"/>
                <a:sym typeface="Arial"/>
              </a:rPr>
              <a:t>Process of photosynthesis</a:t>
            </a:r>
            <a:r>
              <a:rPr lang="en-US" sz="2000" b="1" i="0" u="none" strike="noStrike" cap="none" baseline="0">
                <a:solidFill>
                  <a:srgbClr val="FF0000"/>
                </a:solidFill>
                <a:latin typeface="Arial"/>
                <a:ea typeface="Arial"/>
                <a:cs typeface="Arial"/>
                <a:sym typeface="Arial"/>
              </a:rPr>
              <a:t>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Photosynthesis takes place in three main steps. They are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i) Absorption of light energy by chlorophyll.</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ii) Conversion of light energy into chemical energy and splitting up of </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water molecules into hydrogen and oxygen.</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iii) Reduction of carbon dioxide by hydrogen to form carbohydrates.</a:t>
            </a:r>
          </a:p>
          <a:p>
            <a:pPr marL="0" marR="0" lvl="0" indent="0" algn="l" rtl="0">
              <a:lnSpc>
                <a:spcPct val="90000"/>
              </a:lnSpc>
              <a:spcBef>
                <a:spcPts val="400"/>
              </a:spcBef>
              <a:spcAft>
                <a:spcPts val="0"/>
              </a:spcAft>
              <a:buClr>
                <a:srgbClr val="FF0000"/>
              </a:buClr>
              <a:buSzPct val="60000"/>
              <a:buFont typeface="Arial"/>
              <a:buChar char="●"/>
            </a:pPr>
            <a:r>
              <a:rPr lang="en-US" sz="2000" b="1" i="0" u="none" strike="noStrike" cap="none" baseline="0">
                <a:solidFill>
                  <a:srgbClr val="0000FF"/>
                </a:solidFill>
                <a:latin typeface="Arial"/>
                <a:ea typeface="Arial"/>
                <a:cs typeface="Arial"/>
                <a:sym typeface="Arial"/>
              </a:rPr>
              <a:t> </a:t>
            </a:r>
          </a:p>
        </p:txBody>
      </p:sp>
      <p:cxnSp>
        <p:nvCxnSpPr>
          <p:cNvPr id="92" name="Shape 92"/>
          <p:cNvCxnSpPr/>
          <p:nvPr/>
        </p:nvCxnSpPr>
        <p:spPr>
          <a:xfrm>
            <a:off x="2362200" y="3124200"/>
            <a:ext cx="1524000" cy="0"/>
          </a:xfrm>
          <a:prstGeom prst="straightConnector1">
            <a:avLst/>
          </a:prstGeom>
          <a:noFill/>
          <a:ln w="28575" cap="rnd">
            <a:solidFill>
              <a:srgbClr val="0000FF"/>
            </a:solidFill>
            <a:prstDash val="solid"/>
            <a:miter/>
            <a:headEnd type="none" w="med" len="med"/>
            <a:tailEnd type="triangle" w="lg" len="lg"/>
          </a:ln>
        </p:spPr>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3293</Words>
  <Application>Microsoft Office PowerPoint</Application>
  <PresentationFormat>On-screen Show (4:3)</PresentationFormat>
  <Paragraphs>161</Paragraphs>
  <Slides>43</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Courier New</vt:lpstr>
      <vt:lpstr>Times New Roman</vt:lpstr>
      <vt:lpstr>Wingdings</vt:lpstr>
      <vt:lpstr>Custom Theme</vt:lpstr>
      <vt:lpstr>CHAPTER - 6  LIFE PROCESSES</vt:lpstr>
      <vt:lpstr>1) Criteria to decide whether something is alive :- </vt:lpstr>
      <vt:lpstr>2) Life processes :-</vt:lpstr>
      <vt:lpstr>3) Nutrition :-</vt:lpstr>
      <vt:lpstr>PowerPoint Presentation</vt:lpstr>
      <vt:lpstr>PowerPoint Presentation</vt:lpstr>
      <vt:lpstr>PowerPoint Presentation</vt:lpstr>
      <vt:lpstr>PowerPoint Presentation</vt:lpstr>
      <vt:lpstr>4) Nutrition in plants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5a) Activity to show that chlorophyll is necessary for       photosynthesis :-</vt:lpstr>
      <vt:lpstr>b) Activity to show that carbon dioxide is necessary for      photosynthesis :- </vt:lpstr>
      <vt:lpstr>6) Nutrition in animals :-</vt:lpstr>
      <vt:lpstr>b) Nutrition in Human beings :-</vt:lpstr>
      <vt:lpstr>PowerPoint Presentation</vt:lpstr>
      <vt:lpstr>PowerPoint Presentation</vt:lpstr>
      <vt:lpstr>PowerPoint Presentation</vt:lpstr>
      <vt:lpstr>7a) Respiration :-</vt:lpstr>
      <vt:lpstr>b) Types of respiration :-</vt:lpstr>
      <vt:lpstr>  Breakdown of glucose by various pathways :-</vt:lpstr>
      <vt:lpstr>b) Respiration in Humans :-</vt:lpstr>
      <vt:lpstr>PowerPoint Presentation</vt:lpstr>
      <vt:lpstr>  Mecahanism of breathing :-</vt:lpstr>
      <vt:lpstr>8) Transportation :-</vt:lpstr>
      <vt:lpstr>PowerPoint Presentation</vt:lpstr>
      <vt:lpstr> Working of the heart (Circulation of blood) :-</vt:lpstr>
      <vt:lpstr>PowerPoint Presentation</vt:lpstr>
      <vt:lpstr> Hearts of mammals, birds, amphibians, reptiles, and fishes :-</vt:lpstr>
      <vt:lpstr>b) Transportation in plants :-</vt:lpstr>
      <vt:lpstr>PowerPoint Presentation</vt:lpstr>
      <vt:lpstr>9) Excretion :-</vt:lpstr>
      <vt:lpstr>a) Excretion in Human beings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- 6  LIFE PROCESSES</dc:title>
  <dc:creator>remya</dc:creator>
  <cp:lastModifiedBy>remya</cp:lastModifiedBy>
  <cp:revision>10</cp:revision>
  <dcterms:modified xsi:type="dcterms:W3CDTF">2017-04-04T05:37:07Z</dcterms:modified>
</cp:coreProperties>
</file>